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1504" r:id="rId3"/>
    <p:sldId id="1505" r:id="rId4"/>
    <p:sldId id="1506" r:id="rId5"/>
    <p:sldId id="1667" r:id="rId6"/>
    <p:sldId id="1668" r:id="rId7"/>
    <p:sldId id="1573" r:id="rId8"/>
    <p:sldId id="1664" r:id="rId9"/>
    <p:sldId id="1491" r:id="rId10"/>
    <p:sldId id="1494" r:id="rId11"/>
    <p:sldId id="1496" r:id="rId12"/>
    <p:sldId id="1669" r:id="rId13"/>
    <p:sldId id="1670" r:id="rId14"/>
    <p:sldId id="1671" r:id="rId15"/>
    <p:sldId id="1672" r:id="rId16"/>
    <p:sldId id="1673" r:id="rId17"/>
    <p:sldId id="1674" r:id="rId18"/>
    <p:sldId id="1675" r:id="rId19"/>
    <p:sldId id="1700" r:id="rId20"/>
    <p:sldId id="1682" r:id="rId21"/>
    <p:sldId id="1683" r:id="rId22"/>
    <p:sldId id="1684" r:id="rId23"/>
    <p:sldId id="1685" r:id="rId24"/>
    <p:sldId id="1686" r:id="rId25"/>
    <p:sldId id="1687" r:id="rId26"/>
    <p:sldId id="1688" r:id="rId27"/>
    <p:sldId id="1689" r:id="rId28"/>
    <p:sldId id="1690" r:id="rId29"/>
    <p:sldId id="1691" r:id="rId30"/>
    <p:sldId id="1692" r:id="rId31"/>
    <p:sldId id="1693" r:id="rId32"/>
    <p:sldId id="1694" r:id="rId33"/>
    <p:sldId id="1695" r:id="rId34"/>
    <p:sldId id="1696" r:id="rId35"/>
    <p:sldId id="1697" r:id="rId36"/>
    <p:sldId id="1698" r:id="rId37"/>
    <p:sldId id="343" r:id="rId38"/>
  </p:sldIdLst>
  <p:sldSz cx="16202025" cy="9361170"/>
  <p:notesSz cx="6858000" cy="9144000"/>
  <p:custDataLst>
    <p:tags r:id="rId43"/>
  </p:custDataLst>
  <p:defaultTextStyle>
    <a:defPPr>
      <a:defRPr lang="zh-CN"/>
    </a:defPPr>
    <a:lvl1pPr marL="0" algn="l" defTabSz="1337310" rtl="0" eaLnBrk="1" latinLnBrk="0" hangingPunct="1">
      <a:defRPr sz="2600" kern="1200">
        <a:solidFill>
          <a:schemeClr val="tx1"/>
        </a:solidFill>
        <a:latin typeface="+mn-lt"/>
        <a:ea typeface="+mn-ea"/>
        <a:cs typeface="+mn-cs"/>
      </a:defRPr>
    </a:lvl1pPr>
    <a:lvl2pPr marL="668655" algn="l" defTabSz="1337310" rtl="0" eaLnBrk="1" latinLnBrk="0" hangingPunct="1">
      <a:defRPr sz="2600" kern="1200">
        <a:solidFill>
          <a:schemeClr val="tx1"/>
        </a:solidFill>
        <a:latin typeface="+mn-lt"/>
        <a:ea typeface="+mn-ea"/>
        <a:cs typeface="+mn-cs"/>
      </a:defRPr>
    </a:lvl2pPr>
    <a:lvl3pPr marL="1337310" algn="l" defTabSz="1337310" rtl="0" eaLnBrk="1" latinLnBrk="0" hangingPunct="1">
      <a:defRPr sz="2600" kern="1200">
        <a:solidFill>
          <a:schemeClr val="tx1"/>
        </a:solidFill>
        <a:latin typeface="+mn-lt"/>
        <a:ea typeface="+mn-ea"/>
        <a:cs typeface="+mn-cs"/>
      </a:defRPr>
    </a:lvl3pPr>
    <a:lvl4pPr marL="2005965" algn="l" defTabSz="1337310" rtl="0" eaLnBrk="1" latinLnBrk="0" hangingPunct="1">
      <a:defRPr sz="2600" kern="1200">
        <a:solidFill>
          <a:schemeClr val="tx1"/>
        </a:solidFill>
        <a:latin typeface="+mn-lt"/>
        <a:ea typeface="+mn-ea"/>
        <a:cs typeface="+mn-cs"/>
      </a:defRPr>
    </a:lvl4pPr>
    <a:lvl5pPr marL="2674620" algn="l" defTabSz="1337310" rtl="0" eaLnBrk="1" latinLnBrk="0" hangingPunct="1">
      <a:defRPr sz="2600" kern="1200">
        <a:solidFill>
          <a:schemeClr val="tx1"/>
        </a:solidFill>
        <a:latin typeface="+mn-lt"/>
        <a:ea typeface="+mn-ea"/>
        <a:cs typeface="+mn-cs"/>
      </a:defRPr>
    </a:lvl5pPr>
    <a:lvl6pPr marL="3343275" algn="l" defTabSz="1337310" rtl="0" eaLnBrk="1" latinLnBrk="0" hangingPunct="1">
      <a:defRPr sz="2600" kern="1200">
        <a:solidFill>
          <a:schemeClr val="tx1"/>
        </a:solidFill>
        <a:latin typeface="+mn-lt"/>
        <a:ea typeface="+mn-ea"/>
        <a:cs typeface="+mn-cs"/>
      </a:defRPr>
    </a:lvl6pPr>
    <a:lvl7pPr marL="4011930" algn="l" defTabSz="1337310" rtl="0" eaLnBrk="1" latinLnBrk="0" hangingPunct="1">
      <a:defRPr sz="2600" kern="1200">
        <a:solidFill>
          <a:schemeClr val="tx1"/>
        </a:solidFill>
        <a:latin typeface="+mn-lt"/>
        <a:ea typeface="+mn-ea"/>
        <a:cs typeface="+mn-cs"/>
      </a:defRPr>
    </a:lvl7pPr>
    <a:lvl8pPr marL="4680585" algn="l" defTabSz="1337310" rtl="0" eaLnBrk="1" latinLnBrk="0" hangingPunct="1">
      <a:defRPr sz="2600" kern="1200">
        <a:solidFill>
          <a:schemeClr val="tx1"/>
        </a:solidFill>
        <a:latin typeface="+mn-lt"/>
        <a:ea typeface="+mn-ea"/>
        <a:cs typeface="+mn-cs"/>
      </a:defRPr>
    </a:lvl8pPr>
    <a:lvl9pPr marL="5349240" algn="l" defTabSz="13373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900"/>
    <a:srgbClr val="2D1E08"/>
    <a:srgbClr val="3F3115"/>
    <a:srgbClr val="FCFCFC"/>
    <a:srgbClr val="E6E6E6"/>
    <a:srgbClr val="D9D9D9"/>
    <a:srgbClr val="EDEDED"/>
    <a:srgbClr val="D6C3BE"/>
    <a:srgbClr val="F9F9F9"/>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703" autoAdjust="0"/>
    <p:restoredTop sz="94660"/>
  </p:normalViewPr>
  <p:slideViewPr>
    <p:cSldViewPr showGuides="1">
      <p:cViewPr>
        <p:scale>
          <a:sx n="75" d="100"/>
          <a:sy n="75" d="100"/>
        </p:scale>
        <p:origin x="-1194" y="-210"/>
      </p:cViewPr>
      <p:guideLst>
        <p:guide orient="horz" pos="4838"/>
        <p:guide orient="horz" pos="1108"/>
        <p:guide pos="9921"/>
        <p:guide pos="482"/>
      </p:guideLst>
    </p:cSldViewPr>
  </p:slideViewPr>
  <p:notesTextViewPr>
    <p:cViewPr>
      <p:scale>
        <a:sx n="100" d="100"/>
        <a:sy n="100" d="100"/>
      </p:scale>
      <p:origin x="0" y="0"/>
    </p:cViewPr>
  </p:notesTextViewPr>
  <p:sorterViewPr>
    <p:cViewPr>
      <p:scale>
        <a:sx n="66" d="100"/>
        <a:sy n="66" d="100"/>
      </p:scale>
      <p:origin x="0" y="119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D50C82-99D9-4A64-B07B-8B03FF93408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61963" y="685800"/>
            <a:ext cx="59340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2B2F1D-4CB5-4E3A-B47F-476BDAA535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D2B2F1D-4CB5-4E3A-B47F-476BDAA535D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15157" y="2908130"/>
            <a:ext cx="13771721" cy="200665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430304" y="5304846"/>
            <a:ext cx="11341418" cy="2392380"/>
          </a:xfrm>
        </p:spPr>
        <p:txBody>
          <a:bodyPr/>
          <a:lstStyle>
            <a:lvl1pPr marL="0" indent="0" algn="ctr">
              <a:buNone/>
              <a:defRPr>
                <a:solidFill>
                  <a:schemeClr val="tx1">
                    <a:tint val="75000"/>
                  </a:schemeClr>
                </a:solidFill>
              </a:defRPr>
            </a:lvl1pPr>
            <a:lvl2pPr marL="668655" indent="0" algn="ctr">
              <a:buNone/>
              <a:defRPr>
                <a:solidFill>
                  <a:schemeClr val="tx1">
                    <a:tint val="75000"/>
                  </a:schemeClr>
                </a:solidFill>
              </a:defRPr>
            </a:lvl2pPr>
            <a:lvl3pPr marL="1337310" indent="0" algn="ctr">
              <a:buNone/>
              <a:defRPr>
                <a:solidFill>
                  <a:schemeClr val="tx1">
                    <a:tint val="75000"/>
                  </a:schemeClr>
                </a:solidFill>
              </a:defRPr>
            </a:lvl3pPr>
            <a:lvl4pPr marL="2005965" indent="0" algn="ctr">
              <a:buNone/>
              <a:defRPr>
                <a:solidFill>
                  <a:schemeClr val="tx1">
                    <a:tint val="75000"/>
                  </a:schemeClr>
                </a:solidFill>
              </a:defRPr>
            </a:lvl4pPr>
            <a:lvl5pPr marL="2674620" indent="0" algn="ctr">
              <a:buNone/>
              <a:defRPr>
                <a:solidFill>
                  <a:schemeClr val="tx1">
                    <a:tint val="75000"/>
                  </a:schemeClr>
                </a:solidFill>
              </a:defRPr>
            </a:lvl5pPr>
            <a:lvl6pPr marL="3343275" indent="0" algn="ctr">
              <a:buNone/>
              <a:defRPr>
                <a:solidFill>
                  <a:schemeClr val="tx1">
                    <a:tint val="75000"/>
                  </a:schemeClr>
                </a:solidFill>
              </a:defRPr>
            </a:lvl6pPr>
            <a:lvl7pPr marL="4011930" indent="0" algn="ctr">
              <a:buNone/>
              <a:defRPr>
                <a:solidFill>
                  <a:schemeClr val="tx1">
                    <a:tint val="75000"/>
                  </a:schemeClr>
                </a:solidFill>
              </a:defRPr>
            </a:lvl7pPr>
            <a:lvl8pPr marL="4680585" indent="0" algn="ctr">
              <a:buNone/>
              <a:defRPr>
                <a:solidFill>
                  <a:schemeClr val="tx1">
                    <a:tint val="75000"/>
                  </a:schemeClr>
                </a:solidFill>
              </a:defRPr>
            </a:lvl8pPr>
            <a:lvl9pPr marL="534924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46473" y="374900"/>
            <a:ext cx="3645455" cy="798760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0104" y="374900"/>
            <a:ext cx="10666333" cy="798760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79850" y="6015630"/>
            <a:ext cx="13771721" cy="1859295"/>
          </a:xfrm>
        </p:spPr>
        <p:txBody>
          <a:bodyPr anchor="t"/>
          <a:lstStyle>
            <a:lvl1pPr algn="l">
              <a:defRPr sz="59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79850" y="3967800"/>
            <a:ext cx="13771721" cy="2047825"/>
          </a:xfrm>
        </p:spPr>
        <p:txBody>
          <a:bodyPr anchor="b"/>
          <a:lstStyle>
            <a:lvl1pPr marL="0" indent="0">
              <a:buNone/>
              <a:defRPr sz="2900">
                <a:solidFill>
                  <a:schemeClr val="tx1">
                    <a:tint val="75000"/>
                  </a:schemeClr>
                </a:solidFill>
              </a:defRPr>
            </a:lvl1pPr>
            <a:lvl2pPr marL="668655" indent="0">
              <a:buNone/>
              <a:defRPr sz="2600">
                <a:solidFill>
                  <a:schemeClr val="tx1">
                    <a:tint val="75000"/>
                  </a:schemeClr>
                </a:solidFill>
              </a:defRPr>
            </a:lvl2pPr>
            <a:lvl3pPr marL="1337310" indent="0">
              <a:buNone/>
              <a:defRPr sz="2300">
                <a:solidFill>
                  <a:schemeClr val="tx1">
                    <a:tint val="75000"/>
                  </a:schemeClr>
                </a:solidFill>
              </a:defRPr>
            </a:lvl3pPr>
            <a:lvl4pPr marL="2005965" indent="0">
              <a:buNone/>
              <a:defRPr sz="2000">
                <a:solidFill>
                  <a:schemeClr val="tx1">
                    <a:tint val="75000"/>
                  </a:schemeClr>
                </a:solidFill>
              </a:defRPr>
            </a:lvl4pPr>
            <a:lvl5pPr marL="2674620" indent="0">
              <a:buNone/>
              <a:defRPr sz="2000">
                <a:solidFill>
                  <a:schemeClr val="tx1">
                    <a:tint val="75000"/>
                  </a:schemeClr>
                </a:solidFill>
              </a:defRPr>
            </a:lvl5pPr>
            <a:lvl6pPr marL="3343275" indent="0">
              <a:buNone/>
              <a:defRPr sz="2000">
                <a:solidFill>
                  <a:schemeClr val="tx1">
                    <a:tint val="75000"/>
                  </a:schemeClr>
                </a:solidFill>
              </a:defRPr>
            </a:lvl6pPr>
            <a:lvl7pPr marL="4011930" indent="0">
              <a:buNone/>
              <a:defRPr sz="2000">
                <a:solidFill>
                  <a:schemeClr val="tx1">
                    <a:tint val="75000"/>
                  </a:schemeClr>
                </a:solidFill>
              </a:defRPr>
            </a:lvl7pPr>
            <a:lvl8pPr marL="4680585" indent="0">
              <a:buNone/>
              <a:defRPr sz="2000">
                <a:solidFill>
                  <a:schemeClr val="tx1">
                    <a:tint val="75000"/>
                  </a:schemeClr>
                </a:solidFill>
              </a:defRPr>
            </a:lvl8pPr>
            <a:lvl9pPr marL="5349240" indent="0">
              <a:buNone/>
              <a:defRPr sz="20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0105" y="2184353"/>
            <a:ext cx="7155894" cy="6178149"/>
          </a:xfrm>
        </p:spPr>
        <p:txBody>
          <a:bodyPr/>
          <a:lstStyle>
            <a:lvl1pPr>
              <a:defRPr sz="4100"/>
            </a:lvl1pPr>
            <a:lvl2pPr>
              <a:defRPr sz="3500"/>
            </a:lvl2pPr>
            <a:lvl3pPr>
              <a:defRPr sz="2900"/>
            </a:lvl3pPr>
            <a:lvl4pPr>
              <a:defRPr sz="2600"/>
            </a:lvl4pPr>
            <a:lvl5pPr>
              <a:defRPr sz="2600"/>
            </a:lvl5pPr>
            <a:lvl6pPr>
              <a:defRPr sz="2600"/>
            </a:lvl6pPr>
            <a:lvl7pPr>
              <a:defRPr sz="2600"/>
            </a:lvl7pPr>
            <a:lvl8pPr>
              <a:defRPr sz="2600"/>
            </a:lvl8pPr>
            <a:lvl9pPr>
              <a:defRPr sz="2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36034" y="2184353"/>
            <a:ext cx="7155894" cy="6178149"/>
          </a:xfrm>
        </p:spPr>
        <p:txBody>
          <a:bodyPr/>
          <a:lstStyle>
            <a:lvl1pPr>
              <a:defRPr sz="4100"/>
            </a:lvl1pPr>
            <a:lvl2pPr>
              <a:defRPr sz="3500"/>
            </a:lvl2pPr>
            <a:lvl3pPr>
              <a:defRPr sz="2900"/>
            </a:lvl3pPr>
            <a:lvl4pPr>
              <a:defRPr sz="2600"/>
            </a:lvl4pPr>
            <a:lvl5pPr>
              <a:defRPr sz="2600"/>
            </a:lvl5pPr>
            <a:lvl6pPr>
              <a:defRPr sz="2600"/>
            </a:lvl6pPr>
            <a:lvl7pPr>
              <a:defRPr sz="2600"/>
            </a:lvl7pPr>
            <a:lvl8pPr>
              <a:defRPr sz="2600"/>
            </a:lvl8pPr>
            <a:lvl9pPr>
              <a:defRPr sz="2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0101" y="2095504"/>
            <a:ext cx="7158708" cy="873304"/>
          </a:xfrm>
        </p:spPr>
        <p:txBody>
          <a:bodyPr anchor="b"/>
          <a:lstStyle>
            <a:lvl1pPr marL="0" indent="0">
              <a:buNone/>
              <a:defRPr sz="3500" b="1"/>
            </a:lvl1pPr>
            <a:lvl2pPr marL="668655" indent="0">
              <a:buNone/>
              <a:defRPr sz="2900" b="1"/>
            </a:lvl2pPr>
            <a:lvl3pPr marL="1337310" indent="0">
              <a:buNone/>
              <a:defRPr sz="2600" b="1"/>
            </a:lvl3pPr>
            <a:lvl4pPr marL="2005965" indent="0">
              <a:buNone/>
              <a:defRPr sz="2300" b="1"/>
            </a:lvl4pPr>
            <a:lvl5pPr marL="2674620" indent="0">
              <a:buNone/>
              <a:defRPr sz="2300" b="1"/>
            </a:lvl5pPr>
            <a:lvl6pPr marL="3343275" indent="0">
              <a:buNone/>
              <a:defRPr sz="2300" b="1"/>
            </a:lvl6pPr>
            <a:lvl7pPr marL="4011930" indent="0">
              <a:buNone/>
              <a:defRPr sz="2300" b="1"/>
            </a:lvl7pPr>
            <a:lvl8pPr marL="4680585" indent="0">
              <a:buNone/>
              <a:defRPr sz="2300" b="1"/>
            </a:lvl8pPr>
            <a:lvl9pPr marL="5349240" indent="0">
              <a:buNone/>
              <a:defRPr sz="23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10101" y="2968808"/>
            <a:ext cx="7158708" cy="5393691"/>
          </a:xfrm>
        </p:spPr>
        <p:txBody>
          <a:bodyPr/>
          <a:lstStyle>
            <a:lvl1pPr>
              <a:defRPr sz="35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8230405" y="2095504"/>
            <a:ext cx="7161520" cy="873304"/>
          </a:xfrm>
        </p:spPr>
        <p:txBody>
          <a:bodyPr anchor="b"/>
          <a:lstStyle>
            <a:lvl1pPr marL="0" indent="0">
              <a:buNone/>
              <a:defRPr sz="3500" b="1"/>
            </a:lvl1pPr>
            <a:lvl2pPr marL="668655" indent="0">
              <a:buNone/>
              <a:defRPr sz="2900" b="1"/>
            </a:lvl2pPr>
            <a:lvl3pPr marL="1337310" indent="0">
              <a:buNone/>
              <a:defRPr sz="2600" b="1"/>
            </a:lvl3pPr>
            <a:lvl4pPr marL="2005965" indent="0">
              <a:buNone/>
              <a:defRPr sz="2300" b="1"/>
            </a:lvl4pPr>
            <a:lvl5pPr marL="2674620" indent="0">
              <a:buNone/>
              <a:defRPr sz="2300" b="1"/>
            </a:lvl5pPr>
            <a:lvl6pPr marL="3343275" indent="0">
              <a:buNone/>
              <a:defRPr sz="2300" b="1"/>
            </a:lvl6pPr>
            <a:lvl7pPr marL="4011930" indent="0">
              <a:buNone/>
              <a:defRPr sz="2300" b="1"/>
            </a:lvl7pPr>
            <a:lvl8pPr marL="4680585" indent="0">
              <a:buNone/>
              <a:defRPr sz="2300" b="1"/>
            </a:lvl8pPr>
            <a:lvl9pPr marL="5349240" indent="0">
              <a:buNone/>
              <a:defRPr sz="23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8230405" y="2968808"/>
            <a:ext cx="7161520" cy="5393691"/>
          </a:xfrm>
        </p:spPr>
        <p:txBody>
          <a:bodyPr/>
          <a:lstStyle>
            <a:lvl1pPr>
              <a:defRPr sz="35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0108" y="372729"/>
            <a:ext cx="5330355" cy="1586253"/>
          </a:xfrm>
        </p:spPr>
        <p:txBody>
          <a:bodyPr anchor="b"/>
          <a:lstStyle>
            <a:lvl1pPr algn="l">
              <a:defRPr sz="29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334543" y="372729"/>
            <a:ext cx="9057383" cy="7989771"/>
          </a:xfrm>
        </p:spPr>
        <p:txBody>
          <a:bodyPr/>
          <a:lstStyle>
            <a:lvl1pPr>
              <a:defRPr sz="4700"/>
            </a:lvl1pPr>
            <a:lvl2pPr>
              <a:defRPr sz="4100"/>
            </a:lvl2pPr>
            <a:lvl3pPr>
              <a:defRPr sz="3500"/>
            </a:lvl3pPr>
            <a:lvl4pPr>
              <a:defRPr sz="2900"/>
            </a:lvl4pPr>
            <a:lvl5pPr>
              <a:defRPr sz="2900"/>
            </a:lvl5pPr>
            <a:lvl6pPr>
              <a:defRPr sz="2900"/>
            </a:lvl6pPr>
            <a:lvl7pPr>
              <a:defRPr sz="2900"/>
            </a:lvl7pPr>
            <a:lvl8pPr>
              <a:defRPr sz="2900"/>
            </a:lvl8pPr>
            <a:lvl9pPr>
              <a:defRPr sz="2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10108" y="1958978"/>
            <a:ext cx="5330355" cy="6403518"/>
          </a:xfrm>
        </p:spPr>
        <p:txBody>
          <a:bodyPr/>
          <a:lstStyle>
            <a:lvl1pPr marL="0" indent="0">
              <a:buNone/>
              <a:defRPr sz="2000"/>
            </a:lvl1pPr>
            <a:lvl2pPr marL="668655" indent="0">
              <a:buNone/>
              <a:defRPr sz="1800"/>
            </a:lvl2pPr>
            <a:lvl3pPr marL="1337310" indent="0">
              <a:buNone/>
              <a:defRPr sz="1500"/>
            </a:lvl3pPr>
            <a:lvl4pPr marL="2005965" indent="0">
              <a:buNone/>
              <a:defRPr sz="1300"/>
            </a:lvl4pPr>
            <a:lvl5pPr marL="2674620" indent="0">
              <a:buNone/>
              <a:defRPr sz="1300"/>
            </a:lvl5pPr>
            <a:lvl6pPr marL="3343275" indent="0">
              <a:buNone/>
              <a:defRPr sz="1300"/>
            </a:lvl6pPr>
            <a:lvl7pPr marL="4011930" indent="0">
              <a:buNone/>
              <a:defRPr sz="1300"/>
            </a:lvl7pPr>
            <a:lvl8pPr marL="4680585" indent="0">
              <a:buNone/>
              <a:defRPr sz="1300"/>
            </a:lvl8pPr>
            <a:lvl9pPr marL="5349240" indent="0">
              <a:buNone/>
              <a:defRPr sz="13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175716" y="6553041"/>
            <a:ext cx="9721215" cy="773624"/>
          </a:xfrm>
        </p:spPr>
        <p:txBody>
          <a:bodyPr anchor="b"/>
          <a:lstStyle>
            <a:lvl1pPr algn="l">
              <a:defRPr sz="29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175716" y="836471"/>
            <a:ext cx="9721215" cy="5616893"/>
          </a:xfrm>
        </p:spPr>
        <p:txBody>
          <a:bodyPr/>
          <a:lstStyle>
            <a:lvl1pPr marL="0" indent="0">
              <a:buNone/>
              <a:defRPr sz="4700"/>
            </a:lvl1pPr>
            <a:lvl2pPr marL="668655" indent="0">
              <a:buNone/>
              <a:defRPr sz="4100"/>
            </a:lvl2pPr>
            <a:lvl3pPr marL="1337310" indent="0">
              <a:buNone/>
              <a:defRPr sz="3500"/>
            </a:lvl3pPr>
            <a:lvl4pPr marL="2005965" indent="0">
              <a:buNone/>
              <a:defRPr sz="2900"/>
            </a:lvl4pPr>
            <a:lvl5pPr marL="2674620" indent="0">
              <a:buNone/>
              <a:defRPr sz="2900"/>
            </a:lvl5pPr>
            <a:lvl6pPr marL="3343275" indent="0">
              <a:buNone/>
              <a:defRPr sz="2900"/>
            </a:lvl6pPr>
            <a:lvl7pPr marL="4011930" indent="0">
              <a:buNone/>
              <a:defRPr sz="2900"/>
            </a:lvl7pPr>
            <a:lvl8pPr marL="4680585" indent="0">
              <a:buNone/>
              <a:defRPr sz="2900"/>
            </a:lvl8pPr>
            <a:lvl9pPr marL="5349240" indent="0">
              <a:buNone/>
              <a:defRPr sz="2900"/>
            </a:lvl9pPr>
          </a:lstStyle>
          <a:p>
            <a:endParaRPr lang="zh-CN" altLang="en-US"/>
          </a:p>
        </p:txBody>
      </p:sp>
      <p:sp>
        <p:nvSpPr>
          <p:cNvPr id="4" name="文本占位符 3"/>
          <p:cNvSpPr>
            <a:spLocks noGrp="1"/>
          </p:cNvSpPr>
          <p:nvPr>
            <p:ph type="body" sz="half" idx="2"/>
          </p:nvPr>
        </p:nvSpPr>
        <p:spPr>
          <a:xfrm>
            <a:off x="3175716" y="7326666"/>
            <a:ext cx="9721215" cy="1098674"/>
          </a:xfrm>
        </p:spPr>
        <p:txBody>
          <a:bodyPr/>
          <a:lstStyle>
            <a:lvl1pPr marL="0" indent="0">
              <a:buNone/>
              <a:defRPr sz="2000"/>
            </a:lvl1pPr>
            <a:lvl2pPr marL="668655" indent="0">
              <a:buNone/>
              <a:defRPr sz="1800"/>
            </a:lvl2pPr>
            <a:lvl3pPr marL="1337310" indent="0">
              <a:buNone/>
              <a:defRPr sz="1500"/>
            </a:lvl3pPr>
            <a:lvl4pPr marL="2005965" indent="0">
              <a:buNone/>
              <a:defRPr sz="1300"/>
            </a:lvl4pPr>
            <a:lvl5pPr marL="2674620" indent="0">
              <a:buNone/>
              <a:defRPr sz="1300"/>
            </a:lvl5pPr>
            <a:lvl6pPr marL="3343275" indent="0">
              <a:buNone/>
              <a:defRPr sz="1300"/>
            </a:lvl6pPr>
            <a:lvl7pPr marL="4011930" indent="0">
              <a:buNone/>
              <a:defRPr sz="1300"/>
            </a:lvl7pPr>
            <a:lvl8pPr marL="4680585" indent="0">
              <a:buNone/>
              <a:defRPr sz="1300"/>
            </a:lvl8pPr>
            <a:lvl9pPr marL="5349240" indent="0">
              <a:buNone/>
              <a:defRPr sz="13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10107" y="374898"/>
            <a:ext cx="14581823" cy="1560249"/>
          </a:xfrm>
          <a:prstGeom prst="rect">
            <a:avLst/>
          </a:prstGeom>
        </p:spPr>
        <p:txBody>
          <a:bodyPr vert="horz" lIns="133731" tIns="66866" rIns="133731" bIns="6686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0107" y="2184353"/>
            <a:ext cx="14581823" cy="6178149"/>
          </a:xfrm>
          <a:prstGeom prst="rect">
            <a:avLst/>
          </a:prstGeom>
        </p:spPr>
        <p:txBody>
          <a:bodyPr vert="horz" lIns="133731" tIns="66866" rIns="133731" bIns="66866"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10105" y="8676719"/>
            <a:ext cx="3780472" cy="498413"/>
          </a:xfrm>
          <a:prstGeom prst="rect">
            <a:avLst/>
          </a:prstGeom>
        </p:spPr>
        <p:txBody>
          <a:bodyPr vert="horz" lIns="133731" tIns="66866" rIns="133731" bIns="66866" rtlCol="0" anchor="ctr"/>
          <a:lstStyle>
            <a:lvl1pPr algn="l">
              <a:defRPr sz="18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5535692" y="8676719"/>
            <a:ext cx="5130642" cy="498413"/>
          </a:xfrm>
          <a:prstGeom prst="rect">
            <a:avLst/>
          </a:prstGeom>
        </p:spPr>
        <p:txBody>
          <a:bodyPr vert="horz" lIns="133731" tIns="66866" rIns="133731" bIns="66866" rtlCol="0" anchor="ct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611453" y="8676719"/>
            <a:ext cx="3780472" cy="498413"/>
          </a:xfrm>
          <a:prstGeom prst="rect">
            <a:avLst/>
          </a:prstGeom>
        </p:spPr>
        <p:txBody>
          <a:bodyPr vert="horz" lIns="133731" tIns="66866" rIns="133731" bIns="66866" rtlCol="0" anchor="ctr"/>
          <a:lstStyle>
            <a:lvl1pPr algn="r">
              <a:defRPr sz="18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37310" rtl="0" eaLnBrk="1" latinLnBrk="0" hangingPunct="1">
        <a:spcBef>
          <a:spcPct val="0"/>
        </a:spcBef>
        <a:buNone/>
        <a:defRPr sz="6400" kern="1200">
          <a:solidFill>
            <a:schemeClr val="tx1"/>
          </a:solidFill>
          <a:latin typeface="+mj-lt"/>
          <a:ea typeface="+mj-ea"/>
          <a:cs typeface="+mj-cs"/>
        </a:defRPr>
      </a:lvl1pPr>
    </p:titleStyle>
    <p:bodyStyle>
      <a:lvl1pPr marL="501650" indent="-501650" algn="l" defTabSz="1337310" rtl="0" eaLnBrk="1" latinLnBrk="0" hangingPunct="1">
        <a:spcBef>
          <a:spcPct val="20000"/>
        </a:spcBef>
        <a:buFont typeface="Arial" panose="020B0604020202020204" pitchFamily="34" charset="0"/>
        <a:buChar char="•"/>
        <a:defRPr sz="4700" kern="1200">
          <a:solidFill>
            <a:schemeClr val="tx1"/>
          </a:solidFill>
          <a:latin typeface="+mn-lt"/>
          <a:ea typeface="+mn-ea"/>
          <a:cs typeface="+mn-cs"/>
        </a:defRPr>
      </a:lvl1pPr>
      <a:lvl2pPr marL="1086485" indent="-417830" algn="l" defTabSz="1337310" rtl="0" eaLnBrk="1" latinLnBrk="0" hangingPunct="1">
        <a:spcBef>
          <a:spcPct val="20000"/>
        </a:spcBef>
        <a:buFont typeface="Arial" panose="020B0604020202020204" pitchFamily="34" charset="0"/>
        <a:buChar char="–"/>
        <a:defRPr sz="4100" kern="1200">
          <a:solidFill>
            <a:schemeClr val="tx1"/>
          </a:solidFill>
          <a:latin typeface="+mn-lt"/>
          <a:ea typeface="+mn-ea"/>
          <a:cs typeface="+mn-cs"/>
        </a:defRPr>
      </a:lvl2pPr>
      <a:lvl3pPr marL="1671955" indent="-334645" algn="l" defTabSz="133731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3pPr>
      <a:lvl4pPr marL="2340610"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3009265"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677920"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346575"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5015230"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683885" indent="-334645" algn="l" defTabSz="13373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zh-CN"/>
      </a:defPPr>
      <a:lvl1pPr marL="0" algn="l" defTabSz="1337310" rtl="0" eaLnBrk="1" latinLnBrk="0" hangingPunct="1">
        <a:defRPr sz="2600" kern="1200">
          <a:solidFill>
            <a:schemeClr val="tx1"/>
          </a:solidFill>
          <a:latin typeface="+mn-lt"/>
          <a:ea typeface="+mn-ea"/>
          <a:cs typeface="+mn-cs"/>
        </a:defRPr>
      </a:lvl1pPr>
      <a:lvl2pPr marL="668655" algn="l" defTabSz="1337310" rtl="0" eaLnBrk="1" latinLnBrk="0" hangingPunct="1">
        <a:defRPr sz="2600" kern="1200">
          <a:solidFill>
            <a:schemeClr val="tx1"/>
          </a:solidFill>
          <a:latin typeface="+mn-lt"/>
          <a:ea typeface="+mn-ea"/>
          <a:cs typeface="+mn-cs"/>
        </a:defRPr>
      </a:lvl2pPr>
      <a:lvl3pPr marL="1337310" algn="l" defTabSz="1337310" rtl="0" eaLnBrk="1" latinLnBrk="0" hangingPunct="1">
        <a:defRPr sz="2600" kern="1200">
          <a:solidFill>
            <a:schemeClr val="tx1"/>
          </a:solidFill>
          <a:latin typeface="+mn-lt"/>
          <a:ea typeface="+mn-ea"/>
          <a:cs typeface="+mn-cs"/>
        </a:defRPr>
      </a:lvl3pPr>
      <a:lvl4pPr marL="2005965" algn="l" defTabSz="1337310" rtl="0" eaLnBrk="1" latinLnBrk="0" hangingPunct="1">
        <a:defRPr sz="2600" kern="1200">
          <a:solidFill>
            <a:schemeClr val="tx1"/>
          </a:solidFill>
          <a:latin typeface="+mn-lt"/>
          <a:ea typeface="+mn-ea"/>
          <a:cs typeface="+mn-cs"/>
        </a:defRPr>
      </a:lvl4pPr>
      <a:lvl5pPr marL="2674620" algn="l" defTabSz="1337310" rtl="0" eaLnBrk="1" latinLnBrk="0" hangingPunct="1">
        <a:defRPr sz="2600" kern="1200">
          <a:solidFill>
            <a:schemeClr val="tx1"/>
          </a:solidFill>
          <a:latin typeface="+mn-lt"/>
          <a:ea typeface="+mn-ea"/>
          <a:cs typeface="+mn-cs"/>
        </a:defRPr>
      </a:lvl5pPr>
      <a:lvl6pPr marL="3343275" algn="l" defTabSz="1337310" rtl="0" eaLnBrk="1" latinLnBrk="0" hangingPunct="1">
        <a:defRPr sz="2600" kern="1200">
          <a:solidFill>
            <a:schemeClr val="tx1"/>
          </a:solidFill>
          <a:latin typeface="+mn-lt"/>
          <a:ea typeface="+mn-ea"/>
          <a:cs typeface="+mn-cs"/>
        </a:defRPr>
      </a:lvl6pPr>
      <a:lvl7pPr marL="4011930" algn="l" defTabSz="1337310" rtl="0" eaLnBrk="1" latinLnBrk="0" hangingPunct="1">
        <a:defRPr sz="2600" kern="1200">
          <a:solidFill>
            <a:schemeClr val="tx1"/>
          </a:solidFill>
          <a:latin typeface="+mn-lt"/>
          <a:ea typeface="+mn-ea"/>
          <a:cs typeface="+mn-cs"/>
        </a:defRPr>
      </a:lvl7pPr>
      <a:lvl8pPr marL="4680585" algn="l" defTabSz="1337310" rtl="0" eaLnBrk="1" latinLnBrk="0" hangingPunct="1">
        <a:defRPr sz="2600" kern="1200">
          <a:solidFill>
            <a:schemeClr val="tx1"/>
          </a:solidFill>
          <a:latin typeface="+mn-lt"/>
          <a:ea typeface="+mn-ea"/>
          <a:cs typeface="+mn-cs"/>
        </a:defRPr>
      </a:lvl8pPr>
      <a:lvl9pPr marL="5349240" algn="l" defTabSz="13373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 y="-5715"/>
            <a:ext cx="16240125" cy="9372600"/>
          </a:xfrm>
          <a:prstGeom prst="rect">
            <a:avLst/>
          </a:prstGeom>
        </p:spPr>
      </p:pic>
      <p:sp>
        <p:nvSpPr>
          <p:cNvPr id="13" name="object 7"/>
          <p:cNvSpPr txBox="1"/>
          <p:nvPr/>
        </p:nvSpPr>
        <p:spPr>
          <a:xfrm>
            <a:off x="6496685" y="4126865"/>
            <a:ext cx="3580765" cy="624205"/>
          </a:xfrm>
          <a:prstGeom prst="rect">
            <a:avLst/>
          </a:prstGeom>
        </p:spPr>
        <p:txBody>
          <a:bodyPr vert="horz" wrap="square" lIns="0" tIns="9321" rIns="0" bIns="0" rtlCol="0">
            <a:spAutoFit/>
          </a:bodyPr>
          <a:p>
            <a:pPr marL="12700">
              <a:lnSpc>
                <a:spcPct val="100000"/>
              </a:lnSpc>
              <a:spcBef>
                <a:spcPts val="120"/>
              </a:spcBef>
            </a:pPr>
            <a:r>
              <a:rPr lang="zh-CN" altLang="en-US" sz="4000" b="1" spc="2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北大理想家园</a:t>
            </a:r>
            <a:endParaRPr lang="zh-CN" altLang="en-US" sz="4000" b="1" spc="2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173217ukdkwddwuy3yt3hb"/>
          <p:cNvPicPr>
            <a:picLocks noChangeAspect="1"/>
          </p:cNvPicPr>
          <p:nvPr/>
        </p:nvPicPr>
        <p:blipFill>
          <a:blip r:embed="rId1"/>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3" name="图片 2" descr="173220ji06bzsxvst6vvix"/>
          <p:cNvPicPr>
            <a:picLocks noChangeAspect="1"/>
          </p:cNvPicPr>
          <p:nvPr/>
        </p:nvPicPr>
        <p:blipFill>
          <a:blip r:embed="rId1"/>
          <a:stretch>
            <a:fillRect/>
          </a:stretch>
        </p:blipFill>
        <p:spPr>
          <a:xfrm>
            <a:off x="2510790" y="880110"/>
            <a:ext cx="10899140" cy="77704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4" name="图片 3" descr="173224towwo998d8mli3lg"/>
          <p:cNvPicPr>
            <a:picLocks noChangeAspect="1"/>
          </p:cNvPicPr>
          <p:nvPr/>
        </p:nvPicPr>
        <p:blipFill>
          <a:blip r:embed="rId1"/>
          <a:stretch>
            <a:fillRect/>
          </a:stretch>
        </p:blipFill>
        <p:spPr>
          <a:xfrm>
            <a:off x="3116580" y="880745"/>
            <a:ext cx="10058400" cy="77343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3" name="图片 2"/>
          <p:cNvPicPr>
            <a:picLocks noChangeAspect="1"/>
          </p:cNvPicPr>
          <p:nvPr/>
        </p:nvPicPr>
        <p:blipFill>
          <a:blip r:embed="rId1"/>
          <a:stretch>
            <a:fillRect/>
          </a:stretch>
        </p:blipFill>
        <p:spPr>
          <a:xfrm>
            <a:off x="308610" y="1327150"/>
            <a:ext cx="15584805" cy="69151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4" name="图片 3"/>
          <p:cNvPicPr>
            <a:picLocks noChangeAspect="1"/>
          </p:cNvPicPr>
          <p:nvPr/>
        </p:nvPicPr>
        <p:blipFill>
          <a:blip r:embed="rId1"/>
          <a:stretch>
            <a:fillRect/>
          </a:stretch>
        </p:blipFill>
        <p:spPr>
          <a:xfrm>
            <a:off x="2943860" y="879475"/>
            <a:ext cx="10313670" cy="77355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4" name="图片 3"/>
          <p:cNvPicPr>
            <a:picLocks noChangeAspect="1"/>
          </p:cNvPicPr>
          <p:nvPr/>
        </p:nvPicPr>
        <p:blipFill>
          <a:blip r:embed="rId1"/>
          <a:stretch>
            <a:fillRect/>
          </a:stretch>
        </p:blipFill>
        <p:spPr>
          <a:xfrm>
            <a:off x="2841625" y="911860"/>
            <a:ext cx="10262870" cy="76974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4" name="图片 3"/>
          <p:cNvPicPr>
            <a:picLocks noChangeAspect="1"/>
          </p:cNvPicPr>
          <p:nvPr/>
        </p:nvPicPr>
        <p:blipFill>
          <a:blip r:embed="rId1"/>
          <a:stretch>
            <a:fillRect/>
          </a:stretch>
        </p:blipFill>
        <p:spPr>
          <a:xfrm>
            <a:off x="2760345" y="880110"/>
            <a:ext cx="10313035" cy="77349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4" name="图片 3"/>
          <p:cNvPicPr>
            <a:picLocks noChangeAspect="1"/>
          </p:cNvPicPr>
          <p:nvPr/>
        </p:nvPicPr>
        <p:blipFill>
          <a:blip r:embed="rId1"/>
          <a:stretch>
            <a:fillRect/>
          </a:stretch>
        </p:blipFill>
        <p:spPr>
          <a:xfrm>
            <a:off x="2275205" y="955675"/>
            <a:ext cx="11470640" cy="76593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603365" y="1960245"/>
            <a:ext cx="3714115" cy="645160"/>
          </a:xfrm>
          <a:prstGeom prst="rect">
            <a:avLst/>
          </a:prstGeom>
          <a:noFill/>
        </p:spPr>
        <p:txBody>
          <a:bodyPr wrap="square" rtlCol="0">
            <a:spAutoFit/>
          </a:bodyPr>
          <a:p>
            <a:r>
              <a:rPr lang="zh-CN" altLang="en-US" sz="3600" b="1">
                <a:solidFill>
                  <a:srgbClr val="FF0000"/>
                </a:solidFill>
                <a:latin typeface="微软雅黑" panose="020B0503020204020204" pitchFamily="34" charset="-122"/>
                <a:ea typeface="微软雅黑" panose="020B0503020204020204" pitchFamily="34" charset="-122"/>
              </a:rPr>
              <a:t>中户</a:t>
            </a:r>
            <a:r>
              <a:rPr lang="en-US" altLang="zh-CN" sz="3600" b="1">
                <a:solidFill>
                  <a:srgbClr val="FF0000"/>
                </a:solidFill>
                <a:latin typeface="微软雅黑" panose="020B0503020204020204" pitchFamily="34" charset="-122"/>
                <a:ea typeface="微软雅黑" panose="020B0503020204020204" pitchFamily="34" charset="-122"/>
              </a:rPr>
              <a:t>C1</a:t>
            </a:r>
            <a:r>
              <a:rPr lang="zh-CN" altLang="en-US" sz="3600" b="1">
                <a:solidFill>
                  <a:srgbClr val="FF0000"/>
                </a:solidFill>
                <a:latin typeface="微软雅黑" panose="020B0503020204020204" pitchFamily="34" charset="-122"/>
                <a:ea typeface="微软雅黑" panose="020B0503020204020204" pitchFamily="34" charset="-122"/>
              </a:rPr>
              <a:t>户型</a:t>
            </a:r>
            <a:endParaRPr lang="zh-CN" altLang="en-US" sz="36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正楷装饰\Desktop\北大26栋\115原始结构彩屏6.jpg115原始结构彩屏6"/>
          <p:cNvPicPr>
            <a:picLocks noChangeAspect="1"/>
          </p:cNvPicPr>
          <p:nvPr/>
        </p:nvPicPr>
        <p:blipFill>
          <a:blip r:embed="rId1"/>
          <a:srcRect l="12511" t="6317" r="23170" b="11564"/>
          <a:stretch>
            <a:fillRect/>
          </a:stretch>
        </p:blipFill>
        <p:spPr>
          <a:xfrm>
            <a:off x="8070215" y="1641475"/>
            <a:ext cx="7741285" cy="6989445"/>
          </a:xfrm>
          <a:prstGeom prst="rect">
            <a:avLst/>
          </a:prstGeom>
        </p:spPr>
      </p:pic>
      <p:pic>
        <p:nvPicPr>
          <p:cNvPr id="11" name="图片 10" descr="C:\Users\正楷装饰\Desktop\北大26栋\原始结构.jpg原始结构"/>
          <p:cNvPicPr>
            <a:picLocks noChangeAspect="1"/>
          </p:cNvPicPr>
          <p:nvPr/>
        </p:nvPicPr>
        <p:blipFill>
          <a:blip r:embed="rId2"/>
          <a:srcRect l="13009" t="6928" r="19322" b="11236"/>
          <a:stretch>
            <a:fillRect/>
          </a:stretch>
        </p:blipFill>
        <p:spPr>
          <a:xfrm>
            <a:off x="118745" y="1487170"/>
            <a:ext cx="8309610" cy="7106285"/>
          </a:xfrm>
          <a:prstGeom prst="rect">
            <a:avLst/>
          </a:prstGeom>
        </p:spPr>
      </p:pic>
      <p:sp>
        <p:nvSpPr>
          <p:cNvPr id="4" name="object 4"/>
          <p:cNvSpPr/>
          <p:nvPr/>
        </p:nvSpPr>
        <p:spPr>
          <a:xfrm>
            <a:off x="1122680" y="9069070"/>
            <a:ext cx="14081125" cy="76200"/>
          </a:xfrm>
          <a:custGeom>
            <a:avLst/>
            <a:gdLst/>
            <a:ahLst/>
            <a:cxnLst/>
            <a:rect l="l" t="t" r="r" b="b"/>
            <a:pathLst>
              <a:path w="11760200" h="28575">
                <a:moveTo>
                  <a:pt x="0" y="0"/>
                </a:moveTo>
                <a:lnTo>
                  <a:pt x="11760200" y="28575"/>
                </a:lnTo>
              </a:path>
            </a:pathLst>
          </a:custGeom>
          <a:ln w="12700">
            <a:solidFill>
              <a:srgbClr val="000000"/>
            </a:solidFill>
          </a:ln>
        </p:spPr>
        <p:txBody>
          <a:bodyPr wrap="square" lIns="0" tIns="0" rIns="0" bIns="0" rtlCol="0"/>
          <a:lstStyle/>
          <a:p>
            <a:endParaRPr sz="1575"/>
          </a:p>
        </p:txBody>
      </p:sp>
      <p:grpSp>
        <p:nvGrpSpPr>
          <p:cNvPr id="7" name="组合 6"/>
          <p:cNvGrpSpPr/>
          <p:nvPr/>
        </p:nvGrpSpPr>
        <p:grpSpPr>
          <a:xfrm>
            <a:off x="1518920" y="361315"/>
            <a:ext cx="3858260" cy="894715"/>
            <a:chOff x="3974" y="908"/>
            <a:chExt cx="6076" cy="1409"/>
          </a:xfrm>
        </p:grpSpPr>
        <p:sp>
          <p:nvSpPr>
            <p:cNvPr id="13" name="TextBox 8"/>
            <p:cNvSpPr txBox="1"/>
            <p:nvPr/>
          </p:nvSpPr>
          <p:spPr>
            <a:xfrm>
              <a:off x="4021" y="908"/>
              <a:ext cx="6029" cy="829"/>
            </a:xfrm>
            <a:prstGeom prst="rect">
              <a:avLst/>
            </a:prstGeom>
            <a:effectLst>
              <a:outerShdw blurRad="114300" dist="38100" dir="3840000" sx="26000" sy="26000" algn="tl" rotWithShape="0">
                <a:prstClr val="black">
                  <a:alpha val="20000"/>
                </a:prstClr>
              </a:outerShdw>
            </a:effectLst>
          </p:spPr>
          <p:txBody>
            <a:bodyPr/>
            <a:lstStyle>
              <a:defPPr>
                <a:defRPr lang="zh-CN"/>
              </a:defPPr>
              <a:lvl1pPr marL="553085" indent="-553085">
                <a:lnSpc>
                  <a:spcPct val="150000"/>
                </a:lnSpc>
                <a:spcBef>
                  <a:spcPct val="20000"/>
                </a:spcBef>
                <a:buFont typeface="Arial" panose="020B0604020202020204" pitchFamily="34" charset="0"/>
                <a:buNone/>
                <a:defRPr sz="2500" b="1"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sz="2190" dirty="0">
                  <a:solidFill>
                    <a:schemeClr val="bg2">
                      <a:lumMod val="50000"/>
                    </a:schemeClr>
                  </a:solidFill>
                </a:rPr>
                <a:t>平面设计创意一</a:t>
              </a:r>
              <a:endParaRPr lang="zh-CN" altLang="zh-CN" sz="2190" dirty="0"/>
            </a:p>
            <a:p>
              <a:endParaRPr lang="zh-CN" altLang="zh-CN" sz="2190" dirty="0"/>
            </a:p>
            <a:p>
              <a:endParaRPr lang="zh-CN" altLang="zh-CN" sz="2190" dirty="0"/>
            </a:p>
            <a:p>
              <a:endParaRPr lang="zh-CN" altLang="zh-CN" sz="2190" dirty="0"/>
            </a:p>
          </p:txBody>
        </p:sp>
        <p:sp>
          <p:nvSpPr>
            <p:cNvPr id="6" name="文本框 5"/>
            <p:cNvSpPr txBox="1"/>
            <p:nvPr/>
          </p:nvSpPr>
          <p:spPr>
            <a:xfrm>
              <a:off x="3974" y="1737"/>
              <a:ext cx="5552" cy="580"/>
            </a:xfrm>
            <a:prstGeom prst="rect">
              <a:avLst/>
            </a:prstGeom>
            <a:noFill/>
          </p:spPr>
          <p:txBody>
            <a:bodyPr wrap="square" rtlCol="0">
              <a:spAutoFit/>
            </a:bodyPr>
            <a:p>
              <a:r>
                <a:rPr lang="zh-CN" altLang="en-US" sz="1800">
                  <a:solidFill>
                    <a:schemeClr val="bg1">
                      <a:lumMod val="50000"/>
                    </a:schemeClr>
                  </a:solidFill>
                  <a:latin typeface="微软雅黑" panose="020B0503020204020204" pitchFamily="34" charset="-122"/>
                  <a:ea typeface="微软雅黑" panose="020B0503020204020204" pitchFamily="34" charset="-122"/>
                </a:rPr>
                <a:t>Graphic design creativity</a:t>
              </a: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8" name="圆角矩形 7"/>
          <p:cNvSpPr/>
          <p:nvPr/>
        </p:nvSpPr>
        <p:spPr>
          <a:xfrm>
            <a:off x="10174605" y="2483485"/>
            <a:ext cx="1965960" cy="270954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圆角矩形 8"/>
          <p:cNvSpPr/>
          <p:nvPr/>
        </p:nvSpPr>
        <p:spPr>
          <a:xfrm>
            <a:off x="8874760" y="2951480"/>
            <a:ext cx="1299845" cy="217170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圆角矩形 9"/>
          <p:cNvSpPr/>
          <p:nvPr/>
        </p:nvSpPr>
        <p:spPr>
          <a:xfrm>
            <a:off x="9391015" y="6409055"/>
            <a:ext cx="1180465" cy="16186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圆角矩形 11"/>
          <p:cNvSpPr/>
          <p:nvPr/>
        </p:nvSpPr>
        <p:spPr>
          <a:xfrm>
            <a:off x="13478510" y="2951480"/>
            <a:ext cx="1367790" cy="185674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圆角矩形 13"/>
          <p:cNvSpPr/>
          <p:nvPr/>
        </p:nvSpPr>
        <p:spPr>
          <a:xfrm>
            <a:off x="12478385" y="5544185"/>
            <a:ext cx="2508885" cy="153924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 name="文本框 1"/>
          <p:cNvSpPr txBox="1"/>
          <p:nvPr/>
        </p:nvSpPr>
        <p:spPr>
          <a:xfrm>
            <a:off x="4674235" y="135890"/>
            <a:ext cx="8439150" cy="2733040"/>
          </a:xfrm>
          <a:prstGeom prst="rect">
            <a:avLst/>
          </a:prstGeom>
          <a:noFill/>
          <a:ln w="9525">
            <a:noFill/>
          </a:ln>
        </p:spPr>
        <p:txBody>
          <a:bodyPr wrap="square">
            <a:spAutoFit/>
          </a:bodyPr>
          <a:p>
            <a:pPr indent="0"/>
            <a:r>
              <a:rPr lang="en-US" altLang="zh-CN" sz="1720" b="0">
                <a:solidFill>
                  <a:srgbClr val="FF0000"/>
                </a:solidFill>
                <a:ea typeface="微软雅黑" panose="020B0503020204020204" pitchFamily="34" charset="-122"/>
              </a:rPr>
              <a:t>1.</a:t>
            </a:r>
            <a:r>
              <a:rPr lang="zh-CN" altLang="en-US" sz="1720" b="0">
                <a:solidFill>
                  <a:srgbClr val="FF0000"/>
                </a:solidFill>
                <a:ea typeface="微软雅黑" panose="020B0503020204020204" pitchFamily="34" charset="-122"/>
              </a:rPr>
              <a:t>将进门过道扩大，保证入户的舒适性及使用性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2.</a:t>
            </a:r>
            <a:r>
              <a:rPr lang="zh-CN" altLang="en-US" sz="1720" b="0">
                <a:solidFill>
                  <a:srgbClr val="FF0000"/>
                </a:solidFill>
                <a:ea typeface="微软雅黑" panose="020B0503020204020204" pitchFamily="34" charset="-122"/>
              </a:rPr>
              <a:t>将客厅与外阳台打通，使空间更加大气，通透性好，保证南北空气能够顺畅流通。</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3.</a:t>
            </a:r>
            <a:r>
              <a:rPr lang="zh-CN" altLang="en-US" sz="1720" b="0">
                <a:solidFill>
                  <a:srgbClr val="FF0000"/>
                </a:solidFill>
                <a:ea typeface="微软雅黑" panose="020B0503020204020204" pitchFamily="34" charset="-122"/>
              </a:rPr>
              <a:t>保留原始厨房内部空间设计，</a:t>
            </a:r>
            <a:r>
              <a:rPr lang="en-US" altLang="zh-CN" sz="1720" b="0">
                <a:solidFill>
                  <a:srgbClr val="FF0000"/>
                </a:solidFill>
                <a:ea typeface="微软雅黑" panose="020B0503020204020204" pitchFamily="34" charset="-122"/>
              </a:rPr>
              <a:t>4</a:t>
            </a:r>
            <a:r>
              <a:rPr lang="zh-CN" altLang="en-US" sz="1720" b="0">
                <a:solidFill>
                  <a:srgbClr val="FF0000"/>
                </a:solidFill>
                <a:ea typeface="微软雅黑" panose="020B0503020204020204" pitchFamily="34" charset="-122"/>
              </a:rPr>
              <a:t>米左右的橱柜虽然空间有些小挤，但是如果不常在家做饭菜的年轻人来说完全够用</a:t>
            </a:r>
            <a:endParaRPr lang="zh-CN" altLang="en-US"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4.</a:t>
            </a:r>
            <a:r>
              <a:rPr lang="zh-CN" altLang="en-US" sz="1720" b="0">
                <a:solidFill>
                  <a:srgbClr val="FF0000"/>
                </a:solidFill>
                <a:ea typeface="微软雅黑" panose="020B0503020204020204" pitchFamily="34" charset="-122"/>
              </a:rPr>
              <a:t>将主卧室与北向小房间联通，做成一个大套间，形成一个三房联通的品质套间，兼顾书房，卧室以及衣帽间功能，将洗漱台放置于卫生间外，做到早晨起床不用抢卫生间的一个需求，提高主人居住的舒适性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5.</a:t>
            </a:r>
            <a:r>
              <a:rPr lang="zh-CN" altLang="en-US" sz="1720" b="0">
                <a:solidFill>
                  <a:srgbClr val="FF0000"/>
                </a:solidFill>
                <a:ea typeface="微软雅黑" panose="020B0503020204020204" pitchFamily="34" charset="-122"/>
              </a:rPr>
              <a:t>将入户原空中花园区域做加建楼板，做成一个全落地窗的父母房或客房，靠窗位置做书桌加飘窗柜的组合，起到收纳和平常可以慵懒的躺在飘窗上读书休闲兼顾晒晒太阳的需求</a:t>
            </a:r>
            <a:endParaRPr lang="en-US" altLang="zh-CN" sz="1720" b="0">
              <a:solidFill>
                <a:srgbClr val="FF0000"/>
              </a:solidFill>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195" y="0"/>
            <a:ext cx="16238220" cy="9361170"/>
          </a:xfrm>
          <a:prstGeom prst="rect">
            <a:avLst/>
          </a:prstGeom>
          <a:solidFill>
            <a:srgbClr val="150900"/>
          </a:solidFill>
          <a:extLst>
            <a:ext uri="{909E8E84-426E-40DD-AFC4-6F175D3DCCD1}">
              <a14:hiddenFill xmlns:a14="http://schemas.microsoft.com/office/drawing/2010/main">
                <a:solidFill>
                  <a:srgbClr val="2D1E0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155383" y="4679959"/>
            <a:ext cx="5715144" cy="283210"/>
          </a:xfrm>
          <a:prstGeom prst="rect">
            <a:avLst/>
          </a:prstGeom>
          <a:noFill/>
        </p:spPr>
        <p:txBody>
          <a:bodyPr wrap="square" rtlCol="0">
            <a:spAutoFit/>
          </a:bodyPr>
          <a:p>
            <a:r>
              <a:rPr lang="en-US" altLang="zh-CN" sz="1250" b="1" dirty="0" smtClean="0">
                <a:solidFill>
                  <a:schemeClr val="tx1">
                    <a:lumMod val="50000"/>
                    <a:lumOff val="50000"/>
                  </a:schemeClr>
                </a:solidFill>
                <a:sym typeface="+mn-ea"/>
              </a:rPr>
              <a:t>OLWU HAN YOUTH APARTMENT PROJECT SOFT OUTFIT CONCEPT DESIGN SCHEME</a:t>
            </a:r>
            <a:endParaRPr lang="en-US" altLang="zh-CN" sz="1250" b="1" dirty="0" smtClean="0">
              <a:solidFill>
                <a:schemeClr val="tx1">
                  <a:lumMod val="50000"/>
                  <a:lumOff val="50000"/>
                </a:schemeClr>
              </a:solidFill>
              <a:sym typeface="+mn-ea"/>
            </a:endParaRPr>
          </a:p>
        </p:txBody>
      </p:sp>
      <p:sp>
        <p:nvSpPr>
          <p:cNvPr id="12" name="矩形 11"/>
          <p:cNvSpPr/>
          <p:nvPr/>
        </p:nvSpPr>
        <p:spPr>
          <a:xfrm>
            <a:off x="2482686" y="4096514"/>
            <a:ext cx="5059680" cy="583565"/>
          </a:xfrm>
          <a:prstGeom prst="rect">
            <a:avLst/>
          </a:prstGeom>
        </p:spPr>
        <p:txBody>
          <a:bodyPr wrap="none">
            <a:spAutoFit/>
          </a:bodyPr>
          <a:p>
            <a:r>
              <a:rPr lang="en-US" altLang="zh-CN" sz="3200" dirty="0" smtClean="0">
                <a:solidFill>
                  <a:srgbClr val="686868"/>
                </a:solidFill>
                <a:latin typeface="方正粗宋简体" pitchFamily="65" charset="-122"/>
                <a:ea typeface="方正粗宋简体" pitchFamily="65" charset="-122"/>
                <a:sym typeface="+mn-ea"/>
              </a:rPr>
              <a:t>            </a:t>
            </a:r>
            <a:r>
              <a:rPr lang="zh-CN" altLang="en-US" sz="3200" dirty="0" smtClean="0">
                <a:solidFill>
                  <a:srgbClr val="686868"/>
                </a:solidFill>
                <a:latin typeface="微软雅黑" panose="020B0503020204020204" pitchFamily="34" charset="-122"/>
                <a:ea typeface="微软雅黑" panose="020B0503020204020204" pitchFamily="34" charset="-122"/>
                <a:sym typeface="+mn-ea"/>
              </a:rPr>
              <a:t>概念设计方案</a:t>
            </a:r>
            <a:endParaRPr lang="zh-CN" altLang="en-US" sz="3200" dirty="0" smtClean="0">
              <a:solidFill>
                <a:srgbClr val="686868"/>
              </a:solidFill>
              <a:latin typeface="微软雅黑" panose="020B0503020204020204" pitchFamily="34" charset="-122"/>
              <a:ea typeface="微软雅黑" panose="020B0503020204020204" pitchFamily="34" charset="-122"/>
              <a:sym typeface="+mn-ea"/>
            </a:endParaRPr>
          </a:p>
        </p:txBody>
      </p:sp>
      <p:sp>
        <p:nvSpPr>
          <p:cNvPr id="13" name="object 7"/>
          <p:cNvSpPr txBox="1"/>
          <p:nvPr/>
        </p:nvSpPr>
        <p:spPr>
          <a:xfrm>
            <a:off x="1844040" y="4055745"/>
            <a:ext cx="3463290" cy="624205"/>
          </a:xfrm>
          <a:prstGeom prst="rect">
            <a:avLst/>
          </a:prstGeom>
        </p:spPr>
        <p:txBody>
          <a:bodyPr vert="horz" wrap="square" lIns="0" tIns="9321" rIns="0" bIns="0" rtlCol="0">
            <a:spAutoFit/>
          </a:bodyPr>
          <a:p>
            <a:pPr marL="12700">
              <a:lnSpc>
                <a:spcPct val="100000"/>
              </a:lnSpc>
              <a:spcBef>
                <a:spcPts val="120"/>
              </a:spcBef>
            </a:pPr>
            <a:r>
              <a:rPr lang="zh-CN" altLang="en-US" sz="4000" b="1" spc="2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北大理想家园</a:t>
            </a:r>
            <a:endParaRPr lang="zh-CN" altLang="en-US" sz="4000" b="1" spc="2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人物装饰画设计师样板房挂画客厅玄关墙画卧室黑白女人羽毛晶瓷画"/>
          <p:cNvPicPr>
            <a:picLocks noChangeAspect="1"/>
          </p:cNvPicPr>
          <p:nvPr/>
        </p:nvPicPr>
        <p:blipFill>
          <a:blip r:embed="rId1"/>
          <a:stretch>
            <a:fillRect/>
          </a:stretch>
        </p:blipFill>
        <p:spPr>
          <a:xfrm>
            <a:off x="9594215" y="113665"/>
            <a:ext cx="6137910" cy="91338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正楷装饰\Desktop\北大26栋\115原始结构彩屏7.jpg115原始结构彩屏7"/>
          <p:cNvPicPr>
            <a:picLocks noChangeAspect="1"/>
          </p:cNvPicPr>
          <p:nvPr/>
        </p:nvPicPr>
        <p:blipFill>
          <a:blip r:embed="rId1"/>
          <a:srcRect l="12402" t="8337" r="23114" b="10923"/>
          <a:stretch>
            <a:fillRect/>
          </a:stretch>
        </p:blipFill>
        <p:spPr>
          <a:xfrm>
            <a:off x="8229600" y="1660525"/>
            <a:ext cx="7726045" cy="6842125"/>
          </a:xfrm>
          <a:prstGeom prst="rect">
            <a:avLst/>
          </a:prstGeom>
        </p:spPr>
      </p:pic>
      <p:grpSp>
        <p:nvGrpSpPr>
          <p:cNvPr id="7" name="组合 6"/>
          <p:cNvGrpSpPr/>
          <p:nvPr/>
        </p:nvGrpSpPr>
        <p:grpSpPr>
          <a:xfrm>
            <a:off x="1518920" y="361315"/>
            <a:ext cx="3858260" cy="894715"/>
            <a:chOff x="3974" y="908"/>
            <a:chExt cx="6076" cy="1409"/>
          </a:xfrm>
        </p:grpSpPr>
        <p:sp>
          <p:nvSpPr>
            <p:cNvPr id="13" name="TextBox 8"/>
            <p:cNvSpPr txBox="1"/>
            <p:nvPr/>
          </p:nvSpPr>
          <p:spPr>
            <a:xfrm>
              <a:off x="4021" y="908"/>
              <a:ext cx="6029" cy="829"/>
            </a:xfrm>
            <a:prstGeom prst="rect">
              <a:avLst/>
            </a:prstGeom>
            <a:effectLst>
              <a:outerShdw blurRad="114300" dist="38100" dir="3840000" sx="26000" sy="26000" algn="tl" rotWithShape="0">
                <a:prstClr val="black">
                  <a:alpha val="20000"/>
                </a:prstClr>
              </a:outerShdw>
            </a:effectLst>
          </p:spPr>
          <p:txBody>
            <a:bodyPr/>
            <a:lstStyle>
              <a:defPPr>
                <a:defRPr lang="zh-CN"/>
              </a:defPPr>
              <a:lvl1pPr marL="553085" indent="-553085">
                <a:lnSpc>
                  <a:spcPct val="150000"/>
                </a:lnSpc>
                <a:spcBef>
                  <a:spcPct val="20000"/>
                </a:spcBef>
                <a:buFont typeface="Arial" panose="020B0604020202020204" pitchFamily="34" charset="0"/>
                <a:buNone/>
                <a:defRPr sz="2500" b="1"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sz="2190" dirty="0">
                  <a:solidFill>
                    <a:schemeClr val="bg2">
                      <a:lumMod val="50000"/>
                    </a:schemeClr>
                  </a:solidFill>
                </a:rPr>
                <a:t>平面设计创意二</a:t>
              </a:r>
              <a:endParaRPr lang="zh-CN" altLang="zh-CN" sz="2190" dirty="0"/>
            </a:p>
            <a:p>
              <a:endParaRPr lang="zh-CN" altLang="zh-CN" sz="2190" dirty="0"/>
            </a:p>
            <a:p>
              <a:endParaRPr lang="zh-CN" altLang="zh-CN" sz="2190" dirty="0"/>
            </a:p>
            <a:p>
              <a:endParaRPr lang="zh-CN" altLang="zh-CN" sz="2190" dirty="0"/>
            </a:p>
          </p:txBody>
        </p:sp>
        <p:sp>
          <p:nvSpPr>
            <p:cNvPr id="6" name="文本框 5"/>
            <p:cNvSpPr txBox="1"/>
            <p:nvPr/>
          </p:nvSpPr>
          <p:spPr>
            <a:xfrm>
              <a:off x="3974" y="1737"/>
              <a:ext cx="5552" cy="580"/>
            </a:xfrm>
            <a:prstGeom prst="rect">
              <a:avLst/>
            </a:prstGeom>
            <a:noFill/>
          </p:spPr>
          <p:txBody>
            <a:bodyPr wrap="square" rtlCol="0">
              <a:spAutoFit/>
            </a:bodyPr>
            <a:p>
              <a:r>
                <a:rPr lang="zh-CN" altLang="en-US" sz="1800">
                  <a:solidFill>
                    <a:schemeClr val="bg1">
                      <a:lumMod val="50000"/>
                    </a:schemeClr>
                  </a:solidFill>
                  <a:latin typeface="微软雅黑" panose="020B0503020204020204" pitchFamily="34" charset="-122"/>
                  <a:ea typeface="微软雅黑" panose="020B0503020204020204" pitchFamily="34" charset="-122"/>
                </a:rPr>
                <a:t>Graphic design creativity</a:t>
              </a: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9" name="圆角矩形 8"/>
          <p:cNvSpPr/>
          <p:nvPr/>
        </p:nvSpPr>
        <p:spPr>
          <a:xfrm>
            <a:off x="14305280" y="4688840"/>
            <a:ext cx="898525" cy="105600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圆角矩形 9"/>
          <p:cNvSpPr/>
          <p:nvPr/>
        </p:nvSpPr>
        <p:spPr>
          <a:xfrm>
            <a:off x="9065895" y="2913380"/>
            <a:ext cx="1406525" cy="199834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圆角矩形 10"/>
          <p:cNvSpPr/>
          <p:nvPr/>
        </p:nvSpPr>
        <p:spPr>
          <a:xfrm>
            <a:off x="13637260" y="3084195"/>
            <a:ext cx="1567180" cy="369887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object 4"/>
          <p:cNvSpPr/>
          <p:nvPr/>
        </p:nvSpPr>
        <p:spPr>
          <a:xfrm>
            <a:off x="1122680" y="9069070"/>
            <a:ext cx="14081125" cy="76200"/>
          </a:xfrm>
          <a:custGeom>
            <a:avLst/>
            <a:gdLst/>
            <a:ahLst/>
            <a:cxnLst/>
            <a:rect l="l" t="t" r="r" b="b"/>
            <a:pathLst>
              <a:path w="11760200" h="28575">
                <a:moveTo>
                  <a:pt x="0" y="0"/>
                </a:moveTo>
                <a:lnTo>
                  <a:pt x="11760200" y="28575"/>
                </a:lnTo>
              </a:path>
            </a:pathLst>
          </a:custGeom>
          <a:ln w="12700">
            <a:solidFill>
              <a:srgbClr val="000000"/>
            </a:solidFill>
          </a:ln>
        </p:spPr>
        <p:txBody>
          <a:bodyPr wrap="square" lIns="0" tIns="0" rIns="0" bIns="0" rtlCol="0"/>
          <a:p>
            <a:endParaRPr sz="1575"/>
          </a:p>
        </p:txBody>
      </p:sp>
      <p:pic>
        <p:nvPicPr>
          <p:cNvPr id="3" name="图片 2" descr="C:\Users\正楷装饰\Desktop\北大26栋\原始结构.jpg原始结构"/>
          <p:cNvPicPr>
            <a:picLocks noChangeAspect="1"/>
          </p:cNvPicPr>
          <p:nvPr/>
        </p:nvPicPr>
        <p:blipFill>
          <a:blip r:embed="rId2"/>
          <a:srcRect l="14347" t="5902" r="20959" b="12103"/>
          <a:stretch>
            <a:fillRect/>
          </a:stretch>
        </p:blipFill>
        <p:spPr>
          <a:xfrm>
            <a:off x="90805" y="1235710"/>
            <a:ext cx="8266430" cy="7409815"/>
          </a:xfrm>
          <a:prstGeom prst="rect">
            <a:avLst/>
          </a:prstGeom>
        </p:spPr>
      </p:pic>
      <p:sp>
        <p:nvSpPr>
          <p:cNvPr id="100" name="文本框 99"/>
          <p:cNvSpPr txBox="1"/>
          <p:nvPr/>
        </p:nvSpPr>
        <p:spPr>
          <a:xfrm>
            <a:off x="5124450" y="135890"/>
            <a:ext cx="6649085" cy="2733040"/>
          </a:xfrm>
          <a:prstGeom prst="rect">
            <a:avLst/>
          </a:prstGeom>
          <a:noFill/>
          <a:ln w="9525">
            <a:noFill/>
          </a:ln>
        </p:spPr>
        <p:txBody>
          <a:bodyPr wrap="square">
            <a:spAutoFit/>
          </a:bodyPr>
          <a:p>
            <a:pPr indent="0"/>
            <a:r>
              <a:rPr lang="en-US" altLang="zh-CN" sz="1720" b="0">
                <a:solidFill>
                  <a:srgbClr val="FF0000"/>
                </a:solidFill>
                <a:ea typeface="微软雅黑" panose="020B0503020204020204" pitchFamily="34" charset="-122"/>
              </a:rPr>
              <a:t>1.</a:t>
            </a:r>
            <a:r>
              <a:rPr lang="zh-CN" altLang="en-US" sz="1720" b="0">
                <a:solidFill>
                  <a:srgbClr val="FF0000"/>
                </a:solidFill>
                <a:ea typeface="微软雅黑" panose="020B0503020204020204" pitchFamily="34" charset="-122"/>
              </a:rPr>
              <a:t>将进门过道扩大，保证入户的舒适性及使用性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2.</a:t>
            </a:r>
            <a:r>
              <a:rPr lang="zh-CN" altLang="en-US" sz="1720" b="0">
                <a:solidFill>
                  <a:srgbClr val="FF0000"/>
                </a:solidFill>
                <a:ea typeface="微软雅黑" panose="020B0503020204020204" pitchFamily="34" charset="-122"/>
              </a:rPr>
              <a:t>将客厅与外阳台打通，使空间更加大气，通透性好</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3.</a:t>
            </a:r>
            <a:r>
              <a:rPr lang="zh-CN" altLang="en-US" sz="1720" b="0">
                <a:solidFill>
                  <a:srgbClr val="FF0000"/>
                </a:solidFill>
                <a:ea typeface="微软雅黑" panose="020B0503020204020204" pitchFamily="34" charset="-122"/>
              </a:rPr>
              <a:t>保留了原入户空中花园区域做完楼板加建后作为客房使用的一个基本需求，同时由于该房间较大，可考虑做榻榻米，为方便小孩子的一个娱乐活动空间，墙壁上可做书架或宠物架，用来为家里的小动物提供一个消耗体能的区域。</a:t>
            </a:r>
            <a:endParaRPr lang="zh-CN" altLang="en-US"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4.</a:t>
            </a:r>
            <a:r>
              <a:rPr lang="zh-CN" altLang="en-US" sz="1720" b="0">
                <a:solidFill>
                  <a:srgbClr val="FF0000"/>
                </a:solidFill>
                <a:ea typeface="微软雅黑" panose="020B0503020204020204" pitchFamily="34" charset="-122"/>
              </a:rPr>
              <a:t>将主卧室与北向小房间联通，做成一个大套间，有卫生</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   间，有衣帽间，提高主人居住的舒适性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5.</a:t>
            </a:r>
            <a:r>
              <a:rPr lang="zh-CN" sz="1720" b="0">
                <a:solidFill>
                  <a:srgbClr val="FF0000"/>
                </a:solidFill>
                <a:ea typeface="微软雅黑" panose="020B0503020204020204" pitchFamily="34" charset="-122"/>
              </a:rPr>
              <a:t>最大限度的保留买房时四房的需求做到每个空间都不会过多的浪费，满足入住人口可能会较多的需求。</a:t>
            </a:r>
            <a:endParaRPr lang="zh-CN" sz="1720" b="0">
              <a:solidFill>
                <a:srgbClr val="FF0000"/>
              </a:solidFill>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1746" name="TextBox 1"/>
          <p:cNvSpPr txBox="1"/>
          <p:nvPr/>
        </p:nvSpPr>
        <p:spPr>
          <a:xfrm>
            <a:off x="1965138" y="1237052"/>
            <a:ext cx="12055307" cy="7378065"/>
          </a:xfrm>
          <a:prstGeom prst="rect">
            <a:avLst/>
          </a:prstGeom>
          <a:noFill/>
          <a:ln w="9525">
            <a:noFill/>
          </a:ln>
          <a:extLst>
            <a:ext uri="{909E8E84-426E-40DD-AFC4-6F175D3DCCD1}">
              <a14:hiddenFill xmlns:a14="http://schemas.microsoft.com/office/drawing/2010/main">
                <a:solidFill>
                  <a:schemeClr val="bg1">
                    <a:lumMod val="65000"/>
                  </a:schemeClr>
                </a:solidFill>
              </a14:hiddenFill>
            </a:ext>
          </a:extLst>
        </p:spPr>
        <p:txBody>
          <a:bodyPr wrap="square" anchor="t">
            <a:spAutoFit/>
          </a:bodyPr>
          <a:p>
            <a:pPr algn="ctr"/>
            <a:r>
              <a:rPr lang="zh-CN" altLang="en-US" sz="2810" dirty="0">
                <a:latin typeface="微软雅黑" panose="020B0503020204020204" pitchFamily="34" charset="-122"/>
                <a:ea typeface="微软雅黑" panose="020B0503020204020204" pitchFamily="34" charset="-122"/>
                <a:cs typeface="微软雅黑" panose="020B0503020204020204" pitchFamily="34" charset="-122"/>
              </a:rPr>
              <a:t>现代简约</a:t>
            </a:r>
            <a:endParaRPr lang="zh-CN" altLang="en-US" sz="2810"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97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97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7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70" dirty="0">
                <a:ln w="22225">
                  <a:solidFill>
                    <a:schemeClr val="accent2"/>
                  </a:solidFill>
                  <a:prstDash val="solid"/>
                </a:ln>
                <a:solidFill>
                  <a:schemeClr val="accent2">
                    <a:lumMod val="40000"/>
                    <a:lumOff val="60000"/>
                  </a:schemeClr>
                </a:solidFill>
                <a:effectLst/>
              </a:rPr>
              <a:t>家是心灵的港湾。随着人们在旅游中感受到简约的魅力，“简约但并不简单的装饰风格”。当疲惫的身心对家的依恋越发强烈，人们想要的是轻松、自由的环境，“现代简约风格”自然就成为家居设计的一种风尚。注重大小色块间的组合，地域性的后期配饰融入设计风格之中。简约，不简单走进现代简约风格家居。因而，更加向往清新自然、随意的居室环境。越来越多的都市人开始摒弃繁缛豪华的装修，力求拥有一种自然简约的居室空间。</a:t>
            </a:r>
            <a:endParaRPr lang="en-US" altLang="zh-CN" sz="1970" dirty="0">
              <a:ln w="22225">
                <a:solidFill>
                  <a:schemeClr val="accent2"/>
                </a:solidFill>
                <a:prstDash val="solid"/>
              </a:ln>
              <a:solidFill>
                <a:schemeClr val="accent2">
                  <a:lumMod val="40000"/>
                  <a:lumOff val="60000"/>
                </a:schemeClr>
              </a:solidFill>
              <a:effectLst/>
            </a:endParaRPr>
          </a:p>
          <a:p>
            <a:endParaRPr lang="en-US" altLang="zh-CN" sz="1970" b="1" dirty="0">
              <a:ln w="22225">
                <a:solidFill>
                  <a:schemeClr val="accent2"/>
                </a:solidFill>
                <a:prstDash val="solid"/>
              </a:ln>
              <a:solidFill>
                <a:schemeClr val="accent2">
                  <a:lumMod val="40000"/>
                  <a:lumOff val="60000"/>
                </a:schemeClr>
              </a:solidFill>
              <a:effectLst/>
              <a:latin typeface="David" panose="020E0502060401010101" charset="0"/>
              <a:ea typeface="宋体" panose="02010600030101010101" pitchFamily="2" charset="-122"/>
              <a:cs typeface="David" panose="020E0502060401010101" charset="0"/>
            </a:endParaRPr>
          </a:p>
          <a:p>
            <a:pPr>
              <a:lnSpc>
                <a:spcPct val="130000"/>
              </a:lnSpc>
            </a:pPr>
            <a:r>
              <a:rPr lang="en-US" altLang="zh-CN" sz="1970" b="1" dirty="0">
                <a:ln w="22225">
                  <a:solidFill>
                    <a:schemeClr val="accent2"/>
                  </a:solidFill>
                  <a:prstDash val="solid"/>
                </a:ln>
                <a:solidFill>
                  <a:schemeClr val="accent2">
                    <a:lumMod val="40000"/>
                    <a:lumOff val="60000"/>
                  </a:schemeClr>
                </a:solidFill>
                <a:effectLst/>
                <a:latin typeface="David" panose="020E0502060401010101" charset="0"/>
                <a:ea typeface="宋体" panose="02010600030101010101" pitchFamily="2" charset="-122"/>
                <a:cs typeface="David" panose="020E0502060401010101" charset="0"/>
              </a:rPr>
              <a:t>    </a:t>
            </a:r>
            <a:r>
              <a:rPr lang="en-US" altLang="zh-CN" sz="1970" b="1" dirty="0">
                <a:ln w="22225">
                  <a:solidFill>
                    <a:schemeClr val="accent2"/>
                  </a:solidFill>
                  <a:prstDash val="solid"/>
                </a:ln>
                <a:solidFill>
                  <a:schemeClr val="accent2">
                    <a:lumMod val="40000"/>
                    <a:lumOff val="60000"/>
                  </a:schemeClr>
                </a:solidFill>
                <a:effectLst/>
                <a:latin typeface="黑体" panose="02010609060101010101" charset="-122"/>
                <a:ea typeface="黑体" panose="02010609060101010101" charset="-122"/>
                <a:cs typeface="David" panose="020E0502060401010101" charset="0"/>
              </a:rPr>
              <a:t>Home is the harbor of the heart.As people experience the charm of simplicity in travel, "simple but not simple decoration style".The attachment to the home when tired body and mind is more and more intense, what people wants is relaxed, free environment, "contemporary contracted style" a kind of fashion that makes household design naturally.Pay attention to the size of color between the combination, regional later accessories into the design style.Contracted, do not walk into contemporary contracted style to live in simply.Consequently, more yearning pure and fresh and natural, optional bedroom environment.More and more urbanite begins to abandon overelaborate and luxurious decorate, do one's best has a kind of natural and contracted bedroom space.</a:t>
            </a:r>
            <a:r>
              <a:rPr lang="en-US" altLang="zh-CN" sz="3375" dirty="0">
                <a:ln/>
                <a:gradFill>
                  <a:gsLst>
                    <a:gs pos="21000">
                      <a:srgbClr val="53575C"/>
                    </a:gs>
                    <a:gs pos="88000">
                      <a:srgbClr val="C5C7CA"/>
                    </a:gs>
                  </a:gsLst>
                  <a:lin ang="5400000"/>
                </a:gradFill>
                <a:effectLst/>
                <a:latin typeface="黑体" panose="02010609060101010101" charset="-122"/>
                <a:ea typeface="黑体" panose="02010609060101010101" charset="-122"/>
                <a:cs typeface="David" panose="020E0502060401010101" charset="0"/>
              </a:rPr>
              <a:t> </a:t>
            </a:r>
            <a:r>
              <a:rPr lang="zh-CN" altLang="en-US" sz="3375" dirty="0">
                <a:ln/>
                <a:gradFill>
                  <a:gsLst>
                    <a:gs pos="21000">
                      <a:srgbClr val="53575C"/>
                    </a:gs>
                    <a:gs pos="88000">
                      <a:srgbClr val="C5C7CA"/>
                    </a:gs>
                  </a:gsLst>
                  <a:lin ang="5400000"/>
                </a:gradFill>
                <a:effectLst/>
                <a:latin typeface="David" panose="020E0502060401010101" charset="0"/>
                <a:ea typeface="宋体" panose="02010600030101010101" pitchFamily="2" charset="-122"/>
                <a:cs typeface="David" panose="020E0502060401010101" charset="0"/>
              </a:rPr>
              <a:t> </a:t>
            </a:r>
            <a:endParaRPr lang="zh-CN" altLang="en-US" sz="3375" dirty="0">
              <a:ln/>
              <a:gradFill>
                <a:gsLst>
                  <a:gs pos="21000">
                    <a:srgbClr val="53575C"/>
                  </a:gs>
                  <a:gs pos="88000">
                    <a:srgbClr val="C5C7CA"/>
                  </a:gs>
                </a:gsLst>
                <a:lin ang="5400000"/>
              </a:gradFill>
              <a:effectLst/>
              <a:latin typeface="David" panose="020E0502060401010101" charset="0"/>
              <a:ea typeface="宋体" panose="02010600030101010101" pitchFamily="2" charset="-122"/>
              <a:cs typeface="David" panose="020E0502060401010101" charset="0"/>
            </a:endParaRPr>
          </a:p>
        </p:txBody>
      </p:sp>
      <p:sp>
        <p:nvSpPr>
          <p:cNvPr id="6" name="文本框 5"/>
          <p:cNvSpPr txBox="1"/>
          <p:nvPr/>
        </p:nvSpPr>
        <p:spPr>
          <a:xfrm>
            <a:off x="865505" y="226060"/>
            <a:ext cx="5623560" cy="654050"/>
          </a:xfrm>
          <a:prstGeom prst="rect">
            <a:avLst/>
          </a:prstGeom>
          <a:noFill/>
        </p:spPr>
        <p:txBody>
          <a:bodyPr wrap="square" rtlCol="0" anchor="t">
            <a:spAutoFit/>
          </a:bodyPr>
          <a:p>
            <a:pPr algn="l" eaLnBrk="0" hangingPunct="0"/>
            <a:r>
              <a:rPr lang="en-US" altLang="zh-CN" sz="3655" dirty="0">
                <a:solidFill>
                  <a:schemeClr val="bg1">
                    <a:lumMod val="65000"/>
                  </a:schemeClr>
                </a:solidFill>
                <a:latin typeface="David" panose="020E0502060401010101" charset="0"/>
                <a:ea typeface="宋体" panose="02010600030101010101" pitchFamily="2" charset="-122"/>
                <a:cs typeface="David" panose="020E0502060401010101" charset="0"/>
                <a:sym typeface="+mn-ea"/>
              </a:rPr>
              <a:t>Style positioning</a:t>
            </a:r>
            <a:r>
              <a:rPr lang="en-US" altLang="zh-CN" sz="3655" dirty="0" smtClean="0">
                <a:solidFill>
                  <a:schemeClr val="bg1">
                    <a:lumMod val="65000"/>
                  </a:schemeClr>
                </a:solidFill>
                <a:latin typeface="微软雅黑" panose="020B0503020204020204" pitchFamily="34" charset="-122"/>
                <a:ea typeface="微软雅黑" panose="020B0503020204020204" pitchFamily="34" charset="-122"/>
                <a:sym typeface="+mn-ea"/>
              </a:rPr>
              <a:t> </a:t>
            </a:r>
            <a:r>
              <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rPr>
              <a:t>风格定位</a:t>
            </a:r>
            <a:endPar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endParaRPr>
          </a:p>
        </p:txBody>
      </p:sp>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08r39wzpmczgmysjnz.jpg193608r39wzpmczgmysjnz"/>
          <p:cNvPicPr>
            <a:picLocks noChangeAspect="1"/>
          </p:cNvPicPr>
          <p:nvPr/>
        </p:nvPicPr>
        <p:blipFill>
          <a:blip r:embed="rId1"/>
          <a:srcRect l="2275" r="227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08az7b57mvvmmynb6b.jpg193608az7b57mvvmmynb6b"/>
          <p:cNvPicPr>
            <a:picLocks noChangeAspect="1"/>
          </p:cNvPicPr>
          <p:nvPr/>
        </p:nvPicPr>
        <p:blipFill>
          <a:blip r:embed="rId1"/>
          <a:srcRect l="2275" r="227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09ez8yf6skkq7s8psf.jpg193609ez8yf6skkq7s8psf"/>
          <p:cNvPicPr>
            <a:picLocks noChangeAspect="1"/>
          </p:cNvPicPr>
          <p:nvPr/>
        </p:nvPicPr>
        <p:blipFill>
          <a:blip r:embed="rId1"/>
          <a:srcRect l="2365" r="236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09iz5lpf5lflbe831e.jpg193609iz5lpf5lflbe831e"/>
          <p:cNvPicPr>
            <a:picLocks noChangeAspect="1"/>
          </p:cNvPicPr>
          <p:nvPr/>
        </p:nvPicPr>
        <p:blipFill>
          <a:blip r:embed="rId1"/>
          <a:srcRect l="2275" r="227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10o04r5r2sf12eb05j.jpg193610o04r5r2sf12eb05j"/>
          <p:cNvPicPr>
            <a:picLocks noChangeAspect="1"/>
          </p:cNvPicPr>
          <p:nvPr/>
        </p:nvPicPr>
        <p:blipFill>
          <a:blip r:embed="rId1"/>
          <a:srcRect l="2275" r="227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13qwn5o73noooo7o89.jpg193613qwn5o73noooo7o89"/>
          <p:cNvPicPr>
            <a:picLocks noChangeAspect="1"/>
          </p:cNvPicPr>
          <p:nvPr/>
        </p:nvPicPr>
        <p:blipFill>
          <a:blip r:embed="rId1"/>
          <a:srcRect/>
          <a:stretch>
            <a:fillRect/>
          </a:stretch>
        </p:blipFill>
        <p:spPr>
          <a:xfrm>
            <a:off x="5577523" y="1040130"/>
            <a:ext cx="5046345" cy="757491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93613l0k0qsj7q44vz1zq.jpg193613l0k0qsj7q44vz1zq"/>
          <p:cNvPicPr>
            <a:picLocks noChangeAspect="1"/>
          </p:cNvPicPr>
          <p:nvPr/>
        </p:nvPicPr>
        <p:blipFill>
          <a:blip r:embed="rId1"/>
          <a:srcRect l="2365" r="2365"/>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1746" name="TextBox 1"/>
          <p:cNvSpPr txBox="1"/>
          <p:nvPr/>
        </p:nvSpPr>
        <p:spPr>
          <a:xfrm>
            <a:off x="1965138" y="1237052"/>
            <a:ext cx="12055307" cy="5702935"/>
          </a:xfrm>
          <a:prstGeom prst="rect">
            <a:avLst/>
          </a:prstGeom>
          <a:noFill/>
          <a:ln w="9525">
            <a:noFill/>
          </a:ln>
          <a:extLst>
            <a:ext uri="{909E8E84-426E-40DD-AFC4-6F175D3DCCD1}">
              <a14:hiddenFill xmlns:a14="http://schemas.microsoft.com/office/drawing/2010/main">
                <a:solidFill>
                  <a:schemeClr val="bg1">
                    <a:lumMod val="65000"/>
                  </a:schemeClr>
                </a:solidFill>
              </a14:hiddenFill>
            </a:ext>
          </a:extLst>
        </p:spPr>
        <p:txBody>
          <a:bodyPr wrap="square" anchor="t">
            <a:spAutoFit/>
          </a:bodyPr>
          <a:p>
            <a:pPr algn="ctr"/>
            <a:r>
              <a:rPr lang="zh-CN" altLang="en-US" sz="2810" dirty="0">
                <a:latin typeface="微软雅黑" panose="020B0503020204020204" pitchFamily="34" charset="-122"/>
                <a:ea typeface="微软雅黑" panose="020B0503020204020204" pitchFamily="34" charset="-122"/>
                <a:cs typeface="微软雅黑" panose="020B0503020204020204" pitchFamily="34" charset="-122"/>
              </a:rPr>
              <a:t>现代北欧</a:t>
            </a:r>
            <a:endParaRPr lang="zh-CN" altLang="en-US" sz="2810"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97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97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7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70" b="1" dirty="0">
                <a:ln/>
                <a:solidFill>
                  <a:schemeClr val="accent1"/>
                </a:solidFill>
                <a:effectLst>
                  <a:outerShdw blurRad="38100" dist="25400" dir="5400000" algn="ctr" rotWithShape="0">
                    <a:srgbClr val="6E747A">
                      <a:alpha val="43000"/>
                    </a:srgbClr>
                  </a:outerShdw>
                </a:effectLst>
              </a:rPr>
              <a:t>北欧风格与装饰艺术风格、流线型风格等追求时髦和商业价值的形式主义不同，北欧风格简洁实用，体现对传统的尊重，对自然材料的欣赏，对形式和装饰的克制，以及力求在形式和功能的统一；在建筑室内设计方面，就是室内的顶、墙、地三个面，完全不用纹样和图案装饰，只用线条、色块来区分点缀。</a:t>
            </a:r>
            <a:endParaRPr lang="en-US" altLang="zh-CN" sz="1970" dirty="0">
              <a:ln w="22225">
                <a:solidFill>
                  <a:schemeClr val="accent2"/>
                </a:solidFill>
                <a:prstDash val="solid"/>
              </a:ln>
              <a:solidFill>
                <a:schemeClr val="accent2">
                  <a:lumMod val="40000"/>
                  <a:lumOff val="60000"/>
                </a:schemeClr>
              </a:solidFill>
              <a:effectLst/>
            </a:endParaRPr>
          </a:p>
          <a:p>
            <a:endParaRPr lang="en-US" altLang="zh-CN" sz="1970" b="1" dirty="0">
              <a:ln w="22225">
                <a:solidFill>
                  <a:schemeClr val="accent2"/>
                </a:solidFill>
                <a:prstDash val="solid"/>
              </a:ln>
              <a:solidFill>
                <a:schemeClr val="accent2">
                  <a:lumMod val="40000"/>
                  <a:lumOff val="60000"/>
                </a:schemeClr>
              </a:solidFill>
              <a:effectLst/>
              <a:latin typeface="David" panose="020E0502060401010101" charset="0"/>
              <a:ea typeface="宋体" panose="02010600030101010101" pitchFamily="2" charset="-122"/>
              <a:cs typeface="David" panose="020E0502060401010101" charset="0"/>
            </a:endParaRPr>
          </a:p>
          <a:p>
            <a:pPr>
              <a:lnSpc>
                <a:spcPct val="130000"/>
              </a:lnSpc>
            </a:pPr>
            <a:r>
              <a:rPr lang="en-US" altLang="zh-CN" sz="1970" b="1" dirty="0">
                <a:ln w="22225">
                  <a:solidFill>
                    <a:schemeClr val="accent2"/>
                  </a:solidFill>
                  <a:prstDash val="solid"/>
                </a:ln>
                <a:solidFill>
                  <a:schemeClr val="accent2">
                    <a:lumMod val="40000"/>
                    <a:lumOff val="60000"/>
                  </a:schemeClr>
                </a:solidFill>
                <a:effectLst/>
                <a:latin typeface="David" panose="020E0502060401010101" charset="0"/>
                <a:ea typeface="宋体" panose="02010600030101010101" pitchFamily="2" charset="-122"/>
                <a:cs typeface="David" panose="020E0502060401010101" charset="0"/>
              </a:rPr>
              <a:t>    </a:t>
            </a:r>
            <a:r>
              <a:rPr b="1" dirty="0">
                <a:ln/>
                <a:solidFill>
                  <a:schemeClr val="accent1"/>
                </a:solidFill>
                <a:effectLst>
                  <a:outerShdw blurRad="38100" dist="25400" dir="5400000" algn="ctr" rotWithShape="0">
                    <a:srgbClr val="6E747A">
                      <a:alpha val="43000"/>
                    </a:srgbClr>
                  </a:outerShdw>
                </a:effectLst>
                <a:cs typeface="David" panose="020E0502060401010101" charset="0"/>
              </a:rPr>
              <a:t>Different from art deco style, streamlined style and other formalism pursuing fashion and commercial value, Nordic style is simple and practical, reflecting respect for tradition, appreciation of natural materials, restraint on form and decoration, and striving to unify form and function.In building interior design respect, it is indoor top, wall, ground 3 faces, need not pattern and design adornment completely, use line, color piece to differentiate ornament only.</a:t>
            </a:r>
            <a:endParaRPr b="1" dirty="0">
              <a:ln/>
              <a:solidFill>
                <a:schemeClr val="accent1"/>
              </a:solidFill>
              <a:effectLst>
                <a:outerShdw blurRad="38100" dist="25400" dir="5400000" algn="ctr" rotWithShape="0">
                  <a:srgbClr val="6E747A">
                    <a:alpha val="43000"/>
                  </a:srgbClr>
                </a:outerShdw>
              </a:effectLst>
              <a:cs typeface="David" panose="020E0502060401010101" charset="0"/>
            </a:endParaRPr>
          </a:p>
        </p:txBody>
      </p:sp>
      <p:sp>
        <p:nvSpPr>
          <p:cNvPr id="6" name="文本框 5"/>
          <p:cNvSpPr txBox="1"/>
          <p:nvPr/>
        </p:nvSpPr>
        <p:spPr>
          <a:xfrm>
            <a:off x="865505" y="226060"/>
            <a:ext cx="5623560" cy="654050"/>
          </a:xfrm>
          <a:prstGeom prst="rect">
            <a:avLst/>
          </a:prstGeom>
          <a:noFill/>
        </p:spPr>
        <p:txBody>
          <a:bodyPr wrap="square" rtlCol="0" anchor="t">
            <a:spAutoFit/>
          </a:bodyPr>
          <a:p>
            <a:pPr algn="l" eaLnBrk="0" hangingPunct="0"/>
            <a:r>
              <a:rPr lang="en-US" altLang="zh-CN" sz="3655" dirty="0">
                <a:solidFill>
                  <a:schemeClr val="bg1">
                    <a:lumMod val="65000"/>
                  </a:schemeClr>
                </a:solidFill>
                <a:latin typeface="David" panose="020E0502060401010101" charset="0"/>
                <a:ea typeface="宋体" panose="02010600030101010101" pitchFamily="2" charset="-122"/>
                <a:cs typeface="David" panose="020E0502060401010101" charset="0"/>
                <a:sym typeface="+mn-ea"/>
              </a:rPr>
              <a:t>Style positioning</a:t>
            </a:r>
            <a:r>
              <a:rPr lang="en-US" altLang="zh-CN" sz="3655" dirty="0" smtClean="0">
                <a:solidFill>
                  <a:schemeClr val="bg1">
                    <a:lumMod val="65000"/>
                  </a:schemeClr>
                </a:solidFill>
                <a:latin typeface="微软雅黑" panose="020B0503020204020204" pitchFamily="34" charset="-122"/>
                <a:ea typeface="微软雅黑" panose="020B0503020204020204" pitchFamily="34" charset="-122"/>
                <a:sym typeface="+mn-ea"/>
              </a:rPr>
              <a:t> </a:t>
            </a:r>
            <a:r>
              <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rPr>
              <a:t>风格定位</a:t>
            </a:r>
            <a:endPar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endParaRPr>
          </a:p>
        </p:txBody>
      </p:sp>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195" y="0"/>
            <a:ext cx="16238220" cy="9361170"/>
          </a:xfrm>
          <a:prstGeom prst="rect">
            <a:avLst/>
          </a:prstGeom>
          <a:solidFill>
            <a:srgbClr val="150900"/>
          </a:solidFill>
          <a:extLst>
            <a:ext uri="{909E8E84-426E-40DD-AFC4-6F175D3DCCD1}">
              <a14:hiddenFill xmlns:a14="http://schemas.microsoft.com/office/drawing/2010/main">
                <a:solidFill>
                  <a:srgbClr val="2D1E0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6483350" y="3950335"/>
            <a:ext cx="4041775" cy="3046095"/>
          </a:xfrm>
          <a:prstGeom prst="rect">
            <a:avLst/>
          </a:prstGeom>
          <a:noFill/>
          <a:ln w="9525">
            <a:noFill/>
          </a:ln>
        </p:spPr>
        <p:txBody>
          <a:bodyPr wrap="square">
            <a:spAutoFit/>
          </a:bodyPr>
          <a:p>
            <a:pPr indent="0"/>
            <a:r>
              <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一、平面设计创意</a:t>
            </a:r>
            <a:r>
              <a:rPr lang="en-US"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风格与主题分析</a:t>
            </a:r>
            <a:endPar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三、参考效果图</a:t>
            </a:r>
            <a:endParaRPr 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400" b="1">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sz="2400" b="1">
              <a:solidFill>
                <a:schemeClr val="bg2">
                  <a:lumMod val="50000"/>
                </a:schemeClr>
              </a:solidFill>
              <a:latin typeface="Times New Roman" panose="02020603050405020304" charset="0"/>
            </a:endParaRPr>
          </a:p>
          <a:p>
            <a:pPr indent="0"/>
            <a:endParaRPr lang="zh-CN" altLang="zh-CN" sz="2400" b="1">
              <a:solidFill>
                <a:schemeClr val="bg2">
                  <a:lumMod val="50000"/>
                </a:schemeClr>
              </a:solidFill>
              <a:ea typeface="宋体" panose="02010600030101010101" pitchFamily="2" charset="-122"/>
            </a:endParaRPr>
          </a:p>
        </p:txBody>
      </p:sp>
      <p:sp>
        <p:nvSpPr>
          <p:cNvPr id="5" name="文本框 4"/>
          <p:cNvSpPr txBox="1"/>
          <p:nvPr/>
        </p:nvSpPr>
        <p:spPr>
          <a:xfrm>
            <a:off x="7390130" y="2845435"/>
            <a:ext cx="1384935" cy="645160"/>
          </a:xfrm>
          <a:prstGeom prst="rect">
            <a:avLst/>
          </a:prstGeom>
          <a:noFill/>
        </p:spPr>
        <p:txBody>
          <a:bodyPr wrap="square" rtlCol="0">
            <a:spAutoFit/>
          </a:bodyPr>
          <a:p>
            <a:r>
              <a:rPr lang="zh-CN" altLang="en-US" sz="3600" b="1">
                <a:solidFill>
                  <a:schemeClr val="bg2">
                    <a:lumMod val="25000"/>
                  </a:schemeClr>
                </a:solidFill>
                <a:latin typeface="微软雅黑" panose="020B0503020204020204" pitchFamily="34" charset="-122"/>
                <a:ea typeface="微软雅黑" panose="020B0503020204020204" pitchFamily="34" charset="-122"/>
              </a:rPr>
              <a:t>目录</a:t>
            </a:r>
            <a:endParaRPr lang="zh-CN" altLang="en-US" sz="3600" b="1">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08a9km9fau9k9j9ang.jpg103008a9km9fau9k9j9ang"/>
          <p:cNvPicPr>
            <a:picLocks noChangeAspect="1"/>
          </p:cNvPicPr>
          <p:nvPr/>
        </p:nvPicPr>
        <p:blipFill>
          <a:blip r:embed="rId1"/>
          <a:srcRect t="253" b="253"/>
          <a:stretch>
            <a:fillRect/>
          </a:stretch>
        </p:blipFill>
        <p:spPr>
          <a:xfrm>
            <a:off x="2674620" y="1040130"/>
            <a:ext cx="10852150" cy="757491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08sfhzvs8b0g32f8kz.jpg103008sfhzvs8b0g32f8kz"/>
          <p:cNvPicPr>
            <a:picLocks noChangeAspect="1"/>
          </p:cNvPicPr>
          <p:nvPr/>
        </p:nvPicPr>
        <p:blipFill>
          <a:blip r:embed="rId1"/>
          <a:srcRect/>
          <a:stretch>
            <a:fillRect/>
          </a:stretch>
        </p:blipFill>
        <p:spPr>
          <a:xfrm>
            <a:off x="5814695" y="1040130"/>
            <a:ext cx="5049520" cy="7574915"/>
          </a:xfrm>
          <a:prstGeom prst="rect">
            <a:avLst/>
          </a:prstGeom>
        </p:spPr>
      </p:pic>
      <p:pic>
        <p:nvPicPr>
          <p:cNvPr id="3" name="图片 2" descr="C:\Users\正楷装饰\Desktop\北大26栋\103007bwbwrvhvwubudbdi.jpg103007bwbwrvhvwubudbdi"/>
          <p:cNvPicPr>
            <a:picLocks noChangeAspect="1"/>
          </p:cNvPicPr>
          <p:nvPr/>
        </p:nvPicPr>
        <p:blipFill>
          <a:blip r:embed="rId2"/>
          <a:srcRect/>
          <a:stretch>
            <a:fillRect/>
          </a:stretch>
        </p:blipFill>
        <p:spPr>
          <a:xfrm>
            <a:off x="765175" y="1040448"/>
            <a:ext cx="5049520" cy="7574280"/>
          </a:xfrm>
          <a:prstGeom prst="rect">
            <a:avLst/>
          </a:prstGeom>
        </p:spPr>
      </p:pic>
      <p:pic>
        <p:nvPicPr>
          <p:cNvPr id="4" name="图片 3" descr="C:\Users\正楷装饰\Desktop\北大26栋\103010paeuqpmuymfbqf1f.jpg103010paeuqpmuymfbqf1f"/>
          <p:cNvPicPr>
            <a:picLocks noChangeAspect="1"/>
          </p:cNvPicPr>
          <p:nvPr/>
        </p:nvPicPr>
        <p:blipFill>
          <a:blip r:embed="rId3"/>
          <a:srcRect/>
          <a:stretch>
            <a:fillRect/>
          </a:stretch>
        </p:blipFill>
        <p:spPr>
          <a:xfrm>
            <a:off x="10864215" y="1040765"/>
            <a:ext cx="4759325" cy="75742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08twz0w9593nx3px7w.jpg103008twz0w9593nx3px7w"/>
          <p:cNvPicPr>
            <a:picLocks noChangeAspect="1"/>
          </p:cNvPicPr>
          <p:nvPr/>
        </p:nvPicPr>
        <p:blipFill>
          <a:blip r:embed="rId1"/>
          <a:srcRect/>
          <a:stretch>
            <a:fillRect/>
          </a:stretch>
        </p:blipFill>
        <p:spPr>
          <a:xfrm>
            <a:off x="4414203" y="1040130"/>
            <a:ext cx="7372985" cy="757491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09kq1ybsyu1husyns3.jpg103009kq1ybsyu1husyns3"/>
          <p:cNvPicPr>
            <a:picLocks noChangeAspect="1"/>
          </p:cNvPicPr>
          <p:nvPr/>
        </p:nvPicPr>
        <p:blipFill>
          <a:blip r:embed="rId1"/>
          <a:srcRect/>
          <a:stretch>
            <a:fillRect/>
          </a:stretch>
        </p:blipFill>
        <p:spPr>
          <a:xfrm>
            <a:off x="2674620" y="1106170"/>
            <a:ext cx="10852150" cy="74428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10kd79yu002ihmr66m.jpg103010kd79yu002ihmr66m"/>
          <p:cNvPicPr>
            <a:picLocks noChangeAspect="1"/>
          </p:cNvPicPr>
          <p:nvPr/>
        </p:nvPicPr>
        <p:blipFill>
          <a:blip r:embed="rId1"/>
          <a:srcRect/>
          <a:stretch>
            <a:fillRect/>
          </a:stretch>
        </p:blipFill>
        <p:spPr>
          <a:xfrm>
            <a:off x="1604645" y="1040130"/>
            <a:ext cx="5049520" cy="7574915"/>
          </a:xfrm>
          <a:prstGeom prst="rect">
            <a:avLst/>
          </a:prstGeom>
        </p:spPr>
      </p:pic>
      <p:pic>
        <p:nvPicPr>
          <p:cNvPr id="3" name="图片 2" descr="C:\Users\正楷装饰\Desktop\北大26栋\103011mkxu3s3z9ro7tu44.jpg103011mkxu3s3z9ro7tu44"/>
          <p:cNvPicPr>
            <a:picLocks noChangeAspect="1"/>
          </p:cNvPicPr>
          <p:nvPr/>
        </p:nvPicPr>
        <p:blipFill>
          <a:blip r:embed="rId2"/>
          <a:srcRect/>
          <a:stretch>
            <a:fillRect/>
          </a:stretch>
        </p:blipFill>
        <p:spPr>
          <a:xfrm>
            <a:off x="6654165" y="1040130"/>
            <a:ext cx="8870950" cy="591058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35850" name="Text Box 8"/>
          <p:cNvSpPr txBox="1"/>
          <p:nvPr/>
        </p:nvSpPr>
        <p:spPr>
          <a:xfrm>
            <a:off x="10694497" y="6828503"/>
            <a:ext cx="309880" cy="654050"/>
          </a:xfrm>
          <a:prstGeom prst="rect">
            <a:avLst/>
          </a:prstGeom>
          <a:noFill/>
          <a:ln w="9525">
            <a:noFill/>
          </a:ln>
        </p:spPr>
        <p:txBody>
          <a:bodyPr wrap="none" anchor="t">
            <a:spAutoFit/>
          </a:bodyPr>
          <a:p>
            <a:endParaRPr lang="zh-CN" altLang="en-US" sz="3655" dirty="0">
              <a:latin typeface="Arial" panose="020B0604020202020204" pitchFamily="34" charset="0"/>
              <a:ea typeface="宋体" panose="02010600030101010101" pitchFamily="2" charset="-122"/>
            </a:endParaRPr>
          </a:p>
        </p:txBody>
      </p:sp>
      <p:sp>
        <p:nvSpPr>
          <p:cNvPr id="26625" name="Text Box 4"/>
          <p:cNvSpPr txBox="1"/>
          <p:nvPr/>
        </p:nvSpPr>
        <p:spPr>
          <a:xfrm>
            <a:off x="6551351" y="7483013"/>
            <a:ext cx="273233" cy="654050"/>
          </a:xfrm>
          <a:prstGeom prst="rect">
            <a:avLst/>
          </a:prstGeom>
          <a:noFill/>
          <a:ln w="9525">
            <a:noFill/>
          </a:ln>
        </p:spPr>
        <p:txBody>
          <a:bodyPr wrap="square" anchor="t">
            <a:spAutoFit/>
          </a:bodyPr>
          <a:p>
            <a:endParaRPr lang="zh-CN" altLang="en-US" sz="3655" dirty="0">
              <a:latin typeface="Arial" panose="020B0604020202020204" pitchFamily="34" charset="0"/>
              <a:ea typeface="宋体" panose="02010600030101010101" pitchFamily="2" charset="-122"/>
            </a:endParaRPr>
          </a:p>
        </p:txBody>
      </p:sp>
      <p:sp>
        <p:nvSpPr>
          <p:cNvPr id="6" name="文本框 5"/>
          <p:cNvSpPr txBox="1"/>
          <p:nvPr/>
        </p:nvSpPr>
        <p:spPr>
          <a:xfrm>
            <a:off x="1067039" y="226256"/>
            <a:ext cx="2506980" cy="654050"/>
          </a:xfrm>
          <a:prstGeom prst="rect">
            <a:avLst/>
          </a:prstGeom>
          <a:noFill/>
        </p:spPr>
        <p:txBody>
          <a:bodyPr wrap="none" rtlCol="0" anchor="t">
            <a:spAutoFit/>
          </a:bodyPr>
          <a:p>
            <a:pPr eaLnBrk="0" hangingPunct="0"/>
            <a:r>
              <a:rPr lang="zh-CN" altLang="en-US" sz="3655" dirty="0">
                <a:solidFill>
                  <a:schemeClr val="tx1">
                    <a:lumMod val="50000"/>
                    <a:lumOff val="50000"/>
                  </a:schemeClr>
                </a:solidFill>
                <a:sym typeface="+mn-ea"/>
              </a:rPr>
              <a:t>参考效果图</a:t>
            </a:r>
            <a:endParaRPr lang="zh-CN" altLang="en-US" sz="3655" dirty="0">
              <a:solidFill>
                <a:schemeClr val="tx1">
                  <a:lumMod val="50000"/>
                  <a:lumOff val="50000"/>
                </a:schemeClr>
              </a:solidFill>
              <a:sym typeface="+mn-ea"/>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pic>
        <p:nvPicPr>
          <p:cNvPr id="15" name="图片 14" descr="C:\Users\正楷装饰\Desktop\北大26栋\103013p6pruvvmm6rka10b.jpg103013p6pruvvmm6rka10b"/>
          <p:cNvPicPr>
            <a:picLocks noChangeAspect="1"/>
          </p:cNvPicPr>
          <p:nvPr/>
        </p:nvPicPr>
        <p:blipFill>
          <a:blip r:embed="rId1"/>
          <a:srcRect/>
          <a:stretch>
            <a:fillRect/>
          </a:stretch>
        </p:blipFill>
        <p:spPr>
          <a:xfrm>
            <a:off x="2813685" y="1510665"/>
            <a:ext cx="10662285" cy="710438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14864" y="4181629"/>
            <a:ext cx="6202374" cy="460375"/>
          </a:xfrm>
          <a:prstGeom prst="rect">
            <a:avLst/>
          </a:prstGeom>
          <a:noFill/>
        </p:spPr>
        <p:txBody>
          <a:bodyPr wrap="square" rtlCol="0">
            <a:spAutoFit/>
          </a:bodyPr>
          <a:lstStyle/>
          <a:p>
            <a:r>
              <a:rPr lang="en-US" altLang="zh-CN" sz="2400" dirty="0" smtClean="0">
                <a:solidFill>
                  <a:schemeClr val="bg1">
                    <a:lumMod val="65000"/>
                  </a:schemeClr>
                </a:solidFill>
                <a:latin typeface="HanWangGSolid06cut1" panose="02020500000000000000" charset="-120"/>
                <a:ea typeface="HanWangGSolid06cut1" panose="02020500000000000000" charset="-120"/>
              </a:rPr>
              <a:t>THE END ! THANKS FOR YOUR TIME!</a:t>
            </a:r>
            <a:endParaRPr lang="zh-CN" altLang="en-US" sz="2400" dirty="0">
              <a:solidFill>
                <a:schemeClr val="bg1">
                  <a:lumMod val="65000"/>
                </a:schemeClr>
              </a:solidFill>
              <a:latin typeface="HanWangGSolid06cut1" panose="02020500000000000000" charset="-120"/>
              <a:ea typeface="HanWangGSolid06cut1" panose="02020500000000000000" charset="-120"/>
            </a:endParaRPr>
          </a:p>
        </p:txBody>
      </p:sp>
      <p:pic>
        <p:nvPicPr>
          <p:cNvPr id="2" name="图片 1" descr="a158f14f7bccef7fe81afe31cc305ed5"/>
          <p:cNvPicPr>
            <a:picLocks noChangeAspect="1"/>
          </p:cNvPicPr>
          <p:nvPr/>
        </p:nvPicPr>
        <p:blipFill>
          <a:blip r:embed="rId1">
            <a:lum bright="6000"/>
          </a:blip>
          <a:srcRect l="10693" r="13947"/>
          <a:stretch>
            <a:fillRect/>
          </a:stretch>
        </p:blipFill>
        <p:spPr>
          <a:xfrm>
            <a:off x="11522710" y="-1905"/>
            <a:ext cx="4676775" cy="936498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196965" y="1960245"/>
            <a:ext cx="3714115" cy="645160"/>
          </a:xfrm>
          <a:prstGeom prst="rect">
            <a:avLst/>
          </a:prstGeom>
          <a:noFill/>
        </p:spPr>
        <p:txBody>
          <a:bodyPr wrap="square" rtlCol="0">
            <a:spAutoFit/>
          </a:bodyPr>
          <a:p>
            <a:r>
              <a:rPr lang="zh-CN" altLang="en-US" sz="3600" b="1">
                <a:solidFill>
                  <a:srgbClr val="FF0000"/>
                </a:solidFill>
                <a:latin typeface="微软雅黑" panose="020B0503020204020204" pitchFamily="34" charset="-122"/>
                <a:ea typeface="微软雅黑" panose="020B0503020204020204" pitchFamily="34" charset="-122"/>
              </a:rPr>
              <a:t>边户</a:t>
            </a:r>
            <a:r>
              <a:rPr lang="en-US" altLang="zh-CN" sz="3600" b="1">
                <a:solidFill>
                  <a:srgbClr val="FF0000"/>
                </a:solidFill>
                <a:latin typeface="微软雅黑" panose="020B0503020204020204" pitchFamily="34" charset="-122"/>
                <a:ea typeface="微软雅黑" panose="020B0503020204020204" pitchFamily="34" charset="-122"/>
              </a:rPr>
              <a:t>C2-a</a:t>
            </a:r>
            <a:r>
              <a:rPr lang="zh-CN" altLang="en-US" sz="3600" b="1">
                <a:solidFill>
                  <a:srgbClr val="FF0000"/>
                </a:solidFill>
                <a:latin typeface="微软雅黑" panose="020B0503020204020204" pitchFamily="34" charset="-122"/>
                <a:ea typeface="微软雅黑" panose="020B0503020204020204" pitchFamily="34" charset="-122"/>
              </a:rPr>
              <a:t>户型</a:t>
            </a:r>
            <a:endParaRPr lang="zh-CN" altLang="en-US" sz="36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22680" y="9069070"/>
            <a:ext cx="14081125" cy="76200"/>
          </a:xfrm>
          <a:custGeom>
            <a:avLst/>
            <a:gdLst/>
            <a:ahLst/>
            <a:cxnLst/>
            <a:rect l="l" t="t" r="r" b="b"/>
            <a:pathLst>
              <a:path w="11760200" h="28575">
                <a:moveTo>
                  <a:pt x="0" y="0"/>
                </a:moveTo>
                <a:lnTo>
                  <a:pt x="11760200" y="28575"/>
                </a:lnTo>
              </a:path>
            </a:pathLst>
          </a:custGeom>
          <a:ln w="12700">
            <a:solidFill>
              <a:srgbClr val="000000"/>
            </a:solidFill>
          </a:ln>
        </p:spPr>
        <p:txBody>
          <a:bodyPr wrap="square" lIns="0" tIns="0" rIns="0" bIns="0" rtlCol="0"/>
          <a:lstStyle/>
          <a:p>
            <a:endParaRPr sz="1575"/>
          </a:p>
        </p:txBody>
      </p:sp>
      <p:sp>
        <p:nvSpPr>
          <p:cNvPr id="100" name="文本框 99"/>
          <p:cNvSpPr txBox="1"/>
          <p:nvPr/>
        </p:nvSpPr>
        <p:spPr>
          <a:xfrm>
            <a:off x="9077960" y="5171440"/>
            <a:ext cx="5318125" cy="1517015"/>
          </a:xfrm>
          <a:prstGeom prst="rect">
            <a:avLst/>
          </a:prstGeom>
          <a:noFill/>
          <a:ln w="9525">
            <a:noFill/>
          </a:ln>
        </p:spPr>
        <p:txBody>
          <a:bodyPr wrap="square">
            <a:spAutoFit/>
          </a:bodyPr>
          <a:p>
            <a:pPr indent="0"/>
            <a:r>
              <a:rPr lang="zh-CN" altLang="en-US" sz="2400" b="0">
                <a:solidFill>
                  <a:schemeClr val="tx1"/>
                </a:solidFill>
                <a:ea typeface="微软雅黑" panose="020B0503020204020204" pitchFamily="34" charset="-122"/>
              </a:rPr>
              <a:t>户型</a:t>
            </a:r>
            <a:r>
              <a:rPr lang="zh-CN" altLang="en-US" sz="2400" b="0">
                <a:solidFill>
                  <a:srgbClr val="0070C0"/>
                </a:solidFill>
                <a:ea typeface="微软雅黑" panose="020B0503020204020204" pitchFamily="34" charset="-122"/>
              </a:rPr>
              <a:t>缺点</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1.</a:t>
            </a:r>
            <a:r>
              <a:rPr lang="zh-CN" altLang="en-US" sz="1720" b="0">
                <a:solidFill>
                  <a:srgbClr val="888888"/>
                </a:solidFill>
                <a:ea typeface="微软雅黑" panose="020B0503020204020204" pitchFamily="34" charset="-122"/>
              </a:rPr>
              <a:t>进门过道狭窄，不舒服，大件家具入户困难</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2.</a:t>
            </a:r>
            <a:r>
              <a:rPr lang="zh-CN" altLang="en-US" sz="1720" b="0">
                <a:solidFill>
                  <a:srgbClr val="888888"/>
                </a:solidFill>
                <a:ea typeface="微软雅黑" panose="020B0503020204020204" pitchFamily="34" charset="-122"/>
              </a:rPr>
              <a:t>厨房不大，没有冰箱位置</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3.</a:t>
            </a:r>
            <a:r>
              <a:rPr lang="zh-CN" altLang="en-US" sz="1720" b="0">
                <a:solidFill>
                  <a:srgbClr val="888888"/>
                </a:solidFill>
                <a:ea typeface="微软雅黑" panose="020B0503020204020204" pitchFamily="34" charset="-122"/>
              </a:rPr>
              <a:t>除主卧室外，其余</a:t>
            </a:r>
            <a:r>
              <a:rPr lang="zh-CN" altLang="en-US" sz="1720" b="0">
                <a:solidFill>
                  <a:srgbClr val="888888"/>
                </a:solidFill>
                <a:ea typeface="微软雅黑" panose="020B0503020204020204" pitchFamily="34" charset="-122"/>
              </a:rPr>
              <a:t>房间面积都不大</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endParaRPr lang="en-US" altLang="zh-CN" sz="1720" b="0">
              <a:solidFill>
                <a:srgbClr val="888888"/>
              </a:solidFill>
              <a:ea typeface="微软雅黑" panose="020B0503020204020204" pitchFamily="34" charset="-122"/>
            </a:endParaRPr>
          </a:p>
        </p:txBody>
      </p:sp>
      <p:grpSp>
        <p:nvGrpSpPr>
          <p:cNvPr id="7" name="组合 6"/>
          <p:cNvGrpSpPr/>
          <p:nvPr/>
        </p:nvGrpSpPr>
        <p:grpSpPr>
          <a:xfrm>
            <a:off x="1518920" y="361315"/>
            <a:ext cx="3858260" cy="894715"/>
            <a:chOff x="3974" y="908"/>
            <a:chExt cx="6076" cy="1409"/>
          </a:xfrm>
        </p:grpSpPr>
        <p:sp>
          <p:nvSpPr>
            <p:cNvPr id="13" name="TextBox 8"/>
            <p:cNvSpPr txBox="1"/>
            <p:nvPr/>
          </p:nvSpPr>
          <p:spPr>
            <a:xfrm>
              <a:off x="4021" y="908"/>
              <a:ext cx="6029" cy="829"/>
            </a:xfrm>
            <a:prstGeom prst="rect">
              <a:avLst/>
            </a:prstGeom>
            <a:effectLst>
              <a:outerShdw blurRad="114300" dist="38100" dir="3840000" sx="26000" sy="26000" algn="tl" rotWithShape="0">
                <a:prstClr val="black">
                  <a:alpha val="20000"/>
                </a:prstClr>
              </a:outerShdw>
            </a:effectLst>
          </p:spPr>
          <p:txBody>
            <a:bodyPr/>
            <a:lstStyle>
              <a:defPPr>
                <a:defRPr lang="zh-CN"/>
              </a:defPPr>
              <a:lvl1pPr marL="553085" indent="-553085">
                <a:lnSpc>
                  <a:spcPct val="150000"/>
                </a:lnSpc>
                <a:spcBef>
                  <a:spcPct val="20000"/>
                </a:spcBef>
                <a:buFont typeface="Arial" panose="020B0604020202020204" pitchFamily="34" charset="0"/>
                <a:buNone/>
                <a:defRPr sz="2500" b="1"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sz="2190" dirty="0"/>
                <a:t>原始结构户型分析</a:t>
              </a:r>
              <a:endParaRPr lang="zh-CN" altLang="zh-CN" sz="2190" dirty="0"/>
            </a:p>
            <a:p>
              <a:endParaRPr lang="zh-CN" altLang="zh-CN" sz="2190" dirty="0"/>
            </a:p>
            <a:p>
              <a:endParaRPr lang="zh-CN" altLang="zh-CN" sz="2190" dirty="0"/>
            </a:p>
            <a:p>
              <a:endParaRPr lang="zh-CN" altLang="zh-CN" sz="2190" dirty="0"/>
            </a:p>
          </p:txBody>
        </p:sp>
        <p:sp>
          <p:nvSpPr>
            <p:cNvPr id="6" name="文本框 5"/>
            <p:cNvSpPr txBox="1"/>
            <p:nvPr/>
          </p:nvSpPr>
          <p:spPr>
            <a:xfrm>
              <a:off x="3974" y="1737"/>
              <a:ext cx="5552" cy="580"/>
            </a:xfrm>
            <a:prstGeom prst="rect">
              <a:avLst/>
            </a:prstGeom>
            <a:noFill/>
          </p:spPr>
          <p:txBody>
            <a:bodyPr wrap="square" rtlCol="0">
              <a:spAutoFit/>
            </a:bodyPr>
            <a:p>
              <a:r>
                <a:rPr lang="zh-CN" altLang="en-US" sz="1800">
                  <a:solidFill>
                    <a:schemeClr val="bg1">
                      <a:lumMod val="50000"/>
                    </a:schemeClr>
                  </a:solidFill>
                  <a:latin typeface="微软雅黑" panose="020B0503020204020204" pitchFamily="34" charset="-122"/>
                  <a:ea typeface="微软雅黑" panose="020B0503020204020204" pitchFamily="34" charset="-122"/>
                </a:rPr>
                <a:t>Graphic design creativity</a:t>
              </a: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2" name="图片 1" descr="北大26栋-Model"/>
          <p:cNvPicPr>
            <a:picLocks noChangeAspect="1"/>
          </p:cNvPicPr>
          <p:nvPr/>
        </p:nvPicPr>
        <p:blipFill>
          <a:blip r:embed="rId1"/>
          <a:srcRect l="10000" t="3178" r="20859" b="9553"/>
          <a:stretch>
            <a:fillRect/>
          </a:stretch>
        </p:blipFill>
        <p:spPr>
          <a:xfrm>
            <a:off x="471805" y="1353820"/>
            <a:ext cx="8534400" cy="7617460"/>
          </a:xfrm>
          <a:prstGeom prst="rect">
            <a:avLst/>
          </a:prstGeom>
        </p:spPr>
      </p:pic>
      <p:sp>
        <p:nvSpPr>
          <p:cNvPr id="3" name="圆角矩形 2"/>
          <p:cNvSpPr/>
          <p:nvPr/>
        </p:nvSpPr>
        <p:spPr>
          <a:xfrm>
            <a:off x="1790065" y="5760720"/>
            <a:ext cx="1584325" cy="12763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圆角矩形 4"/>
          <p:cNvSpPr/>
          <p:nvPr/>
        </p:nvSpPr>
        <p:spPr>
          <a:xfrm>
            <a:off x="6212205" y="2935605"/>
            <a:ext cx="1584325" cy="12763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圆角矩形 10"/>
          <p:cNvSpPr/>
          <p:nvPr/>
        </p:nvSpPr>
        <p:spPr>
          <a:xfrm>
            <a:off x="5944870" y="6327775"/>
            <a:ext cx="1352550" cy="163893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圆角矩形 11"/>
          <p:cNvSpPr/>
          <p:nvPr/>
        </p:nvSpPr>
        <p:spPr>
          <a:xfrm>
            <a:off x="6211570" y="4742180"/>
            <a:ext cx="1584960" cy="88836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文本框 13"/>
          <p:cNvSpPr txBox="1"/>
          <p:nvPr/>
        </p:nvSpPr>
        <p:spPr>
          <a:xfrm>
            <a:off x="9061450" y="3576320"/>
            <a:ext cx="5318125" cy="1517015"/>
          </a:xfrm>
          <a:prstGeom prst="rect">
            <a:avLst/>
          </a:prstGeom>
          <a:noFill/>
          <a:ln w="9525">
            <a:noFill/>
          </a:ln>
        </p:spPr>
        <p:txBody>
          <a:bodyPr wrap="square">
            <a:spAutoFit/>
          </a:bodyPr>
          <a:p>
            <a:pPr indent="0"/>
            <a:r>
              <a:rPr lang="zh-CN" altLang="en-US" sz="2400" b="0">
                <a:solidFill>
                  <a:schemeClr val="tx1"/>
                </a:solidFill>
                <a:ea typeface="微软雅黑" panose="020B0503020204020204" pitchFamily="34" charset="-122"/>
              </a:rPr>
              <a:t>户型</a:t>
            </a:r>
            <a:r>
              <a:rPr lang="zh-CN" altLang="en-US" sz="2400" b="0">
                <a:solidFill>
                  <a:srgbClr val="FF0000"/>
                </a:solidFill>
                <a:ea typeface="微软雅黑" panose="020B0503020204020204" pitchFamily="34" charset="-122"/>
              </a:rPr>
              <a:t>优点</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1.</a:t>
            </a:r>
            <a:r>
              <a:rPr lang="zh-CN" altLang="en-US" sz="1720" b="0">
                <a:solidFill>
                  <a:srgbClr val="888888"/>
                </a:solidFill>
                <a:ea typeface="微软雅黑" panose="020B0503020204020204" pitchFamily="34" charset="-122"/>
              </a:rPr>
              <a:t>户型南北通透</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2.</a:t>
            </a:r>
            <a:r>
              <a:rPr lang="zh-CN" altLang="en-US" sz="1720" b="0">
                <a:solidFill>
                  <a:srgbClr val="888888"/>
                </a:solidFill>
                <a:ea typeface="微软雅黑" panose="020B0503020204020204" pitchFamily="34" charset="-122"/>
              </a:rPr>
              <a:t>房型周正，空间利用率高</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3.</a:t>
            </a:r>
            <a:r>
              <a:rPr lang="zh-CN" altLang="en-US" sz="1720" b="0">
                <a:solidFill>
                  <a:srgbClr val="888888"/>
                </a:solidFill>
                <a:ea typeface="微软雅黑" panose="020B0503020204020204" pitchFamily="34" charset="-122"/>
              </a:rPr>
              <a:t>通风采光效果良好</a:t>
            </a:r>
            <a:r>
              <a:rPr lang="en-US" altLang="zh-CN" sz="1720" b="0">
                <a:solidFill>
                  <a:srgbClr val="888888"/>
                </a:solidFill>
                <a:ea typeface="微软雅黑" panose="020B0503020204020204" pitchFamily="34" charset="-122"/>
              </a:rPr>
              <a:t>.</a:t>
            </a:r>
            <a:endParaRPr lang="en-US" altLang="zh-CN" sz="1720" b="0">
              <a:solidFill>
                <a:srgbClr val="888888"/>
              </a:solidFill>
              <a:ea typeface="微软雅黑" panose="020B0503020204020204" pitchFamily="34" charset="-122"/>
            </a:endParaRPr>
          </a:p>
          <a:p>
            <a:pPr indent="0"/>
            <a:r>
              <a:rPr lang="en-US" altLang="zh-CN" sz="1720" b="0">
                <a:solidFill>
                  <a:srgbClr val="888888"/>
                </a:solidFill>
                <a:ea typeface="微软雅黑" panose="020B0503020204020204" pitchFamily="34" charset="-122"/>
              </a:rPr>
              <a:t>4.</a:t>
            </a:r>
            <a:r>
              <a:rPr lang="zh-CN" altLang="en-US" sz="1720" b="0">
                <a:solidFill>
                  <a:srgbClr val="888888"/>
                </a:solidFill>
                <a:ea typeface="微软雅黑" panose="020B0503020204020204" pitchFamily="34" charset="-122"/>
              </a:rPr>
              <a:t>得房率高，实测建筑面积为</a:t>
            </a:r>
            <a:r>
              <a:rPr lang="en-US" altLang="zh-CN" sz="1720" b="0">
                <a:solidFill>
                  <a:srgbClr val="888888"/>
                </a:solidFill>
                <a:ea typeface="微软雅黑" panose="020B0503020204020204" pitchFamily="34" charset="-122"/>
              </a:rPr>
              <a:t>134</a:t>
            </a:r>
            <a:r>
              <a:rPr lang="zh-CN" altLang="en-US" sz="1720" b="0">
                <a:solidFill>
                  <a:srgbClr val="888888"/>
                </a:solidFill>
                <a:ea typeface="微软雅黑" panose="020B0503020204020204" pitchFamily="34" charset="-122"/>
              </a:rPr>
              <a:t>㎡</a:t>
            </a:r>
            <a:endParaRPr lang="zh-CN" altLang="en-US" sz="1720" b="0">
              <a:solidFill>
                <a:srgbClr val="888888"/>
              </a:solidFill>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7856855" y="1245235"/>
            <a:ext cx="8060055" cy="7348220"/>
          </a:xfrm>
          <a:prstGeom prst="rect">
            <a:avLst/>
          </a:prstGeom>
        </p:spPr>
      </p:pic>
      <p:pic>
        <p:nvPicPr>
          <p:cNvPr id="11" name="图片 10" descr="北大26栋-Model"/>
          <p:cNvPicPr>
            <a:picLocks noChangeAspect="1"/>
          </p:cNvPicPr>
          <p:nvPr/>
        </p:nvPicPr>
        <p:blipFill>
          <a:blip r:embed="rId2"/>
          <a:srcRect l="10000" t="3178" r="20859" b="9553"/>
          <a:stretch>
            <a:fillRect/>
          </a:stretch>
        </p:blipFill>
        <p:spPr>
          <a:xfrm>
            <a:off x="135890" y="1445895"/>
            <a:ext cx="8087995" cy="7219315"/>
          </a:xfrm>
          <a:prstGeom prst="rect">
            <a:avLst/>
          </a:prstGeom>
        </p:spPr>
      </p:pic>
      <p:sp>
        <p:nvSpPr>
          <p:cNvPr id="4" name="object 4"/>
          <p:cNvSpPr/>
          <p:nvPr/>
        </p:nvSpPr>
        <p:spPr>
          <a:xfrm>
            <a:off x="1122680" y="9069070"/>
            <a:ext cx="14081125" cy="76200"/>
          </a:xfrm>
          <a:custGeom>
            <a:avLst/>
            <a:gdLst/>
            <a:ahLst/>
            <a:cxnLst/>
            <a:rect l="l" t="t" r="r" b="b"/>
            <a:pathLst>
              <a:path w="11760200" h="28575">
                <a:moveTo>
                  <a:pt x="0" y="0"/>
                </a:moveTo>
                <a:lnTo>
                  <a:pt x="11760200" y="28575"/>
                </a:lnTo>
              </a:path>
            </a:pathLst>
          </a:custGeom>
          <a:ln w="12700">
            <a:solidFill>
              <a:srgbClr val="000000"/>
            </a:solidFill>
          </a:ln>
        </p:spPr>
        <p:txBody>
          <a:bodyPr wrap="square" lIns="0" tIns="0" rIns="0" bIns="0" rtlCol="0"/>
          <a:lstStyle/>
          <a:p>
            <a:endParaRPr sz="1575"/>
          </a:p>
        </p:txBody>
      </p:sp>
      <p:sp>
        <p:nvSpPr>
          <p:cNvPr id="100" name="文本框 99"/>
          <p:cNvSpPr txBox="1"/>
          <p:nvPr/>
        </p:nvSpPr>
        <p:spPr>
          <a:xfrm>
            <a:off x="4693920" y="135890"/>
            <a:ext cx="6649085" cy="2204720"/>
          </a:xfrm>
          <a:prstGeom prst="rect">
            <a:avLst/>
          </a:prstGeom>
          <a:noFill/>
          <a:ln w="9525">
            <a:noFill/>
          </a:ln>
        </p:spPr>
        <p:txBody>
          <a:bodyPr wrap="square">
            <a:spAutoFit/>
          </a:bodyPr>
          <a:p>
            <a:pPr indent="0"/>
            <a:r>
              <a:rPr lang="en-US" altLang="zh-CN" sz="1720" b="0">
                <a:solidFill>
                  <a:srgbClr val="FF0000"/>
                </a:solidFill>
                <a:ea typeface="微软雅黑" panose="020B0503020204020204" pitchFamily="34" charset="-122"/>
              </a:rPr>
              <a:t>1.</a:t>
            </a:r>
            <a:r>
              <a:rPr lang="zh-CN" altLang="en-US" sz="1720" b="0">
                <a:solidFill>
                  <a:srgbClr val="FF0000"/>
                </a:solidFill>
                <a:ea typeface="微软雅黑" panose="020B0503020204020204" pitchFamily="34" charset="-122"/>
              </a:rPr>
              <a:t>将进门过道扩大，保证入户的舒适性及使用性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2.</a:t>
            </a:r>
            <a:r>
              <a:rPr lang="zh-CN" altLang="zh-CN" sz="1720" b="0">
                <a:solidFill>
                  <a:srgbClr val="FF0000"/>
                </a:solidFill>
                <a:ea typeface="微软雅黑" panose="020B0503020204020204" pitchFamily="34" charset="-122"/>
              </a:rPr>
              <a:t>原入户过道空间采光差，将入户花园进行搭板扩大，</a:t>
            </a:r>
            <a:endParaRPr lang="zh-CN" altLang="zh-CN" sz="1720" b="0">
              <a:solidFill>
                <a:srgbClr val="FF0000"/>
              </a:solidFill>
              <a:ea typeface="微软雅黑" panose="020B0503020204020204" pitchFamily="34" charset="-122"/>
            </a:endParaRPr>
          </a:p>
          <a:p>
            <a:pPr indent="0"/>
            <a:r>
              <a:rPr lang="zh-CN" altLang="zh-CN" sz="1720" b="0">
                <a:solidFill>
                  <a:srgbClr val="FF0000"/>
                </a:solidFill>
                <a:ea typeface="微软雅黑" panose="020B0503020204020204" pitchFamily="34" charset="-122"/>
              </a:rPr>
              <a:t>   做成一个开放式的书房，以及划分出一个南向的晾衣阳台</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3.</a:t>
            </a:r>
            <a:r>
              <a:rPr lang="zh-CN" altLang="en-US" sz="1720" b="0">
                <a:solidFill>
                  <a:srgbClr val="FF0000"/>
                </a:solidFill>
                <a:ea typeface="微软雅黑" panose="020B0503020204020204" pitchFamily="34" charset="-122"/>
              </a:rPr>
              <a:t>将客厅与外阳台打通，使空间更加大气，通透性好</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4.</a:t>
            </a:r>
            <a:r>
              <a:rPr lang="zh-CN" altLang="en-US" sz="1720" b="0">
                <a:solidFill>
                  <a:srgbClr val="FF0000"/>
                </a:solidFill>
                <a:ea typeface="微软雅黑" panose="020B0503020204020204" pitchFamily="34" charset="-122"/>
              </a:rPr>
              <a:t>将餐厅外阳台与餐厅联通，做一个西厨与冰箱位置，更加</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   实用，间接的加大了厨房的利用</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5.</a:t>
            </a:r>
            <a:r>
              <a:rPr lang="zh-CN" altLang="en-US" sz="1720" b="0">
                <a:solidFill>
                  <a:srgbClr val="FF0000"/>
                </a:solidFill>
                <a:ea typeface="微软雅黑" panose="020B0503020204020204" pitchFamily="34" charset="-122"/>
              </a:rPr>
              <a:t>将主卧室与北向小房间联通，做成一个大套间，有卫生</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间，有衣帽间，提高主人居住的舒适性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p:txBody>
      </p:sp>
      <p:grpSp>
        <p:nvGrpSpPr>
          <p:cNvPr id="7" name="组合 6"/>
          <p:cNvGrpSpPr/>
          <p:nvPr/>
        </p:nvGrpSpPr>
        <p:grpSpPr>
          <a:xfrm>
            <a:off x="1518920" y="361315"/>
            <a:ext cx="3858260" cy="894715"/>
            <a:chOff x="3974" y="908"/>
            <a:chExt cx="6076" cy="1409"/>
          </a:xfrm>
        </p:grpSpPr>
        <p:sp>
          <p:nvSpPr>
            <p:cNvPr id="13" name="TextBox 8"/>
            <p:cNvSpPr txBox="1"/>
            <p:nvPr/>
          </p:nvSpPr>
          <p:spPr>
            <a:xfrm>
              <a:off x="4021" y="908"/>
              <a:ext cx="6029" cy="829"/>
            </a:xfrm>
            <a:prstGeom prst="rect">
              <a:avLst/>
            </a:prstGeom>
            <a:effectLst>
              <a:outerShdw blurRad="114300" dist="38100" dir="3840000" sx="26000" sy="26000" algn="tl" rotWithShape="0">
                <a:prstClr val="black">
                  <a:alpha val="20000"/>
                </a:prstClr>
              </a:outerShdw>
            </a:effectLst>
          </p:spPr>
          <p:txBody>
            <a:bodyPr/>
            <a:lstStyle>
              <a:defPPr>
                <a:defRPr lang="zh-CN"/>
              </a:defPPr>
              <a:lvl1pPr marL="553085" indent="-553085">
                <a:lnSpc>
                  <a:spcPct val="150000"/>
                </a:lnSpc>
                <a:spcBef>
                  <a:spcPct val="20000"/>
                </a:spcBef>
                <a:buFont typeface="Arial" panose="020B0604020202020204" pitchFamily="34" charset="0"/>
                <a:buNone/>
                <a:defRPr sz="2500" b="1"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sz="2190" dirty="0">
                  <a:solidFill>
                    <a:schemeClr val="bg2">
                      <a:lumMod val="50000"/>
                    </a:schemeClr>
                  </a:solidFill>
                </a:rPr>
                <a:t>平面设计创意一</a:t>
              </a:r>
              <a:endParaRPr lang="zh-CN" altLang="zh-CN" sz="2190" dirty="0"/>
            </a:p>
            <a:p>
              <a:endParaRPr lang="zh-CN" altLang="zh-CN" sz="2190" dirty="0"/>
            </a:p>
            <a:p>
              <a:endParaRPr lang="zh-CN" altLang="zh-CN" sz="2190" dirty="0"/>
            </a:p>
            <a:p>
              <a:endParaRPr lang="zh-CN" altLang="zh-CN" sz="2190" dirty="0"/>
            </a:p>
          </p:txBody>
        </p:sp>
        <p:sp>
          <p:nvSpPr>
            <p:cNvPr id="6" name="文本框 5"/>
            <p:cNvSpPr txBox="1"/>
            <p:nvPr/>
          </p:nvSpPr>
          <p:spPr>
            <a:xfrm>
              <a:off x="3974" y="1737"/>
              <a:ext cx="5552" cy="580"/>
            </a:xfrm>
            <a:prstGeom prst="rect">
              <a:avLst/>
            </a:prstGeom>
            <a:noFill/>
          </p:spPr>
          <p:txBody>
            <a:bodyPr wrap="square" rtlCol="0">
              <a:spAutoFit/>
            </a:bodyPr>
            <a:p>
              <a:r>
                <a:rPr lang="zh-CN" altLang="en-US" sz="1800">
                  <a:solidFill>
                    <a:schemeClr val="bg1">
                      <a:lumMod val="50000"/>
                    </a:schemeClr>
                  </a:solidFill>
                  <a:latin typeface="微软雅黑" panose="020B0503020204020204" pitchFamily="34" charset="-122"/>
                  <a:ea typeface="微软雅黑" panose="020B0503020204020204" pitchFamily="34" charset="-122"/>
                </a:rPr>
                <a:t>Graphic design creativity</a:t>
              </a: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8" name="圆角矩形 7"/>
          <p:cNvSpPr/>
          <p:nvPr/>
        </p:nvSpPr>
        <p:spPr>
          <a:xfrm>
            <a:off x="12035155" y="5123180"/>
            <a:ext cx="1303020" cy="212852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圆角矩形 8"/>
          <p:cNvSpPr/>
          <p:nvPr/>
        </p:nvSpPr>
        <p:spPr>
          <a:xfrm>
            <a:off x="8957310" y="2952115"/>
            <a:ext cx="1532255" cy="381825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圆角矩形 9"/>
          <p:cNvSpPr/>
          <p:nvPr/>
        </p:nvSpPr>
        <p:spPr>
          <a:xfrm>
            <a:off x="11628120" y="2340610"/>
            <a:ext cx="1955800" cy="25838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圆角矩形 11"/>
          <p:cNvSpPr/>
          <p:nvPr/>
        </p:nvSpPr>
        <p:spPr>
          <a:xfrm>
            <a:off x="13478510" y="2951480"/>
            <a:ext cx="1367790" cy="185674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圆角矩形 13"/>
          <p:cNvSpPr/>
          <p:nvPr/>
        </p:nvSpPr>
        <p:spPr>
          <a:xfrm>
            <a:off x="13338175" y="4695190"/>
            <a:ext cx="1508760" cy="78359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
          <p:cNvPicPr>
            <a:picLocks noChangeAspect="1"/>
          </p:cNvPicPr>
          <p:nvPr/>
        </p:nvPicPr>
        <p:blipFill>
          <a:blip r:embed="rId1"/>
          <a:stretch>
            <a:fillRect/>
          </a:stretch>
        </p:blipFill>
        <p:spPr>
          <a:xfrm>
            <a:off x="8081645" y="1257935"/>
            <a:ext cx="7976235" cy="7365365"/>
          </a:xfrm>
          <a:prstGeom prst="rect">
            <a:avLst/>
          </a:prstGeom>
        </p:spPr>
      </p:pic>
      <p:grpSp>
        <p:nvGrpSpPr>
          <p:cNvPr id="7" name="组合 6"/>
          <p:cNvGrpSpPr/>
          <p:nvPr/>
        </p:nvGrpSpPr>
        <p:grpSpPr>
          <a:xfrm>
            <a:off x="1518920" y="361315"/>
            <a:ext cx="3858260" cy="894715"/>
            <a:chOff x="3974" y="908"/>
            <a:chExt cx="6076" cy="1409"/>
          </a:xfrm>
        </p:grpSpPr>
        <p:sp>
          <p:nvSpPr>
            <p:cNvPr id="13" name="TextBox 8"/>
            <p:cNvSpPr txBox="1"/>
            <p:nvPr/>
          </p:nvSpPr>
          <p:spPr>
            <a:xfrm>
              <a:off x="4021" y="908"/>
              <a:ext cx="6029" cy="829"/>
            </a:xfrm>
            <a:prstGeom prst="rect">
              <a:avLst/>
            </a:prstGeom>
            <a:effectLst>
              <a:outerShdw blurRad="114300" dist="38100" dir="3840000" sx="26000" sy="26000" algn="tl" rotWithShape="0">
                <a:prstClr val="black">
                  <a:alpha val="20000"/>
                </a:prstClr>
              </a:outerShdw>
            </a:effectLst>
          </p:spPr>
          <p:txBody>
            <a:bodyPr/>
            <a:lstStyle>
              <a:defPPr>
                <a:defRPr lang="zh-CN"/>
              </a:defPPr>
              <a:lvl1pPr marL="553085" indent="-553085">
                <a:lnSpc>
                  <a:spcPct val="150000"/>
                </a:lnSpc>
                <a:spcBef>
                  <a:spcPct val="20000"/>
                </a:spcBef>
                <a:buFont typeface="Arial" panose="020B0604020202020204" pitchFamily="34" charset="0"/>
                <a:buNone/>
                <a:defRPr sz="2500" b="1"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sz="2190" dirty="0">
                  <a:solidFill>
                    <a:schemeClr val="bg2">
                      <a:lumMod val="50000"/>
                    </a:schemeClr>
                  </a:solidFill>
                </a:rPr>
                <a:t>平面设计创意二</a:t>
              </a:r>
              <a:endParaRPr lang="zh-CN" altLang="zh-CN" sz="2190" dirty="0"/>
            </a:p>
            <a:p>
              <a:endParaRPr lang="zh-CN" altLang="zh-CN" sz="2190" dirty="0"/>
            </a:p>
            <a:p>
              <a:endParaRPr lang="zh-CN" altLang="zh-CN" sz="2190" dirty="0"/>
            </a:p>
            <a:p>
              <a:endParaRPr lang="zh-CN" altLang="zh-CN" sz="2190" dirty="0"/>
            </a:p>
          </p:txBody>
        </p:sp>
        <p:sp>
          <p:nvSpPr>
            <p:cNvPr id="6" name="文本框 5"/>
            <p:cNvSpPr txBox="1"/>
            <p:nvPr/>
          </p:nvSpPr>
          <p:spPr>
            <a:xfrm>
              <a:off x="3974" y="1737"/>
              <a:ext cx="5552" cy="580"/>
            </a:xfrm>
            <a:prstGeom prst="rect">
              <a:avLst/>
            </a:prstGeom>
            <a:noFill/>
          </p:spPr>
          <p:txBody>
            <a:bodyPr wrap="square" rtlCol="0">
              <a:spAutoFit/>
            </a:bodyPr>
            <a:p>
              <a:r>
                <a:rPr lang="zh-CN" altLang="en-US" sz="1800">
                  <a:solidFill>
                    <a:schemeClr val="bg1">
                      <a:lumMod val="50000"/>
                    </a:schemeClr>
                  </a:solidFill>
                  <a:latin typeface="微软雅黑" panose="020B0503020204020204" pitchFamily="34" charset="-122"/>
                  <a:ea typeface="微软雅黑" panose="020B0503020204020204" pitchFamily="34" charset="-122"/>
                </a:rPr>
                <a:t>Graphic design creativity</a:t>
              </a: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9" name="圆角矩形 8"/>
          <p:cNvSpPr/>
          <p:nvPr/>
        </p:nvSpPr>
        <p:spPr>
          <a:xfrm>
            <a:off x="13596620" y="4491355"/>
            <a:ext cx="1351915" cy="88074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圆角矩形 9"/>
          <p:cNvSpPr/>
          <p:nvPr/>
        </p:nvSpPr>
        <p:spPr>
          <a:xfrm>
            <a:off x="9065895" y="2913380"/>
            <a:ext cx="1754505" cy="388302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圆角矩形 10"/>
          <p:cNvSpPr/>
          <p:nvPr/>
        </p:nvSpPr>
        <p:spPr>
          <a:xfrm>
            <a:off x="11788140" y="2327910"/>
            <a:ext cx="1968500" cy="25838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object 4"/>
          <p:cNvSpPr/>
          <p:nvPr/>
        </p:nvSpPr>
        <p:spPr>
          <a:xfrm>
            <a:off x="1122680" y="9069070"/>
            <a:ext cx="14081125" cy="76200"/>
          </a:xfrm>
          <a:custGeom>
            <a:avLst/>
            <a:gdLst/>
            <a:ahLst/>
            <a:cxnLst/>
            <a:rect l="l" t="t" r="r" b="b"/>
            <a:pathLst>
              <a:path w="11760200" h="28575">
                <a:moveTo>
                  <a:pt x="0" y="0"/>
                </a:moveTo>
                <a:lnTo>
                  <a:pt x="11760200" y="28575"/>
                </a:lnTo>
              </a:path>
            </a:pathLst>
          </a:custGeom>
          <a:ln w="12700">
            <a:solidFill>
              <a:srgbClr val="000000"/>
            </a:solidFill>
          </a:ln>
        </p:spPr>
        <p:txBody>
          <a:bodyPr wrap="square" lIns="0" tIns="0" rIns="0" bIns="0" rtlCol="0"/>
          <a:p>
            <a:endParaRPr sz="1575"/>
          </a:p>
        </p:txBody>
      </p:sp>
      <p:pic>
        <p:nvPicPr>
          <p:cNvPr id="3" name="图片 2" descr="北大26栋-Model"/>
          <p:cNvPicPr>
            <a:picLocks noChangeAspect="1"/>
          </p:cNvPicPr>
          <p:nvPr/>
        </p:nvPicPr>
        <p:blipFill>
          <a:blip r:embed="rId2"/>
          <a:srcRect l="10000" t="3178" r="20859" b="9553"/>
          <a:stretch>
            <a:fillRect/>
          </a:stretch>
        </p:blipFill>
        <p:spPr>
          <a:xfrm>
            <a:off x="135890" y="1445895"/>
            <a:ext cx="8087995" cy="7219315"/>
          </a:xfrm>
          <a:prstGeom prst="rect">
            <a:avLst/>
          </a:prstGeom>
        </p:spPr>
      </p:pic>
      <p:sp>
        <p:nvSpPr>
          <p:cNvPr id="14" name="圆角矩形 13"/>
          <p:cNvSpPr/>
          <p:nvPr/>
        </p:nvSpPr>
        <p:spPr>
          <a:xfrm>
            <a:off x="12096115" y="5084445"/>
            <a:ext cx="1351915" cy="223901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0" name="文本框 99"/>
          <p:cNvSpPr txBox="1"/>
          <p:nvPr/>
        </p:nvSpPr>
        <p:spPr>
          <a:xfrm>
            <a:off x="5124450" y="135890"/>
            <a:ext cx="6649085" cy="2204720"/>
          </a:xfrm>
          <a:prstGeom prst="rect">
            <a:avLst/>
          </a:prstGeom>
          <a:noFill/>
          <a:ln w="9525">
            <a:noFill/>
          </a:ln>
        </p:spPr>
        <p:txBody>
          <a:bodyPr wrap="square">
            <a:spAutoFit/>
          </a:bodyPr>
          <a:p>
            <a:pPr indent="0"/>
            <a:r>
              <a:rPr lang="en-US" altLang="zh-CN" sz="1720" b="0">
                <a:solidFill>
                  <a:srgbClr val="FF0000"/>
                </a:solidFill>
                <a:ea typeface="微软雅黑" panose="020B0503020204020204" pitchFamily="34" charset="-122"/>
              </a:rPr>
              <a:t>1.</a:t>
            </a:r>
            <a:r>
              <a:rPr lang="zh-CN" altLang="en-US" sz="1720" b="0">
                <a:solidFill>
                  <a:srgbClr val="FF0000"/>
                </a:solidFill>
                <a:ea typeface="微软雅黑" panose="020B0503020204020204" pitchFamily="34" charset="-122"/>
              </a:rPr>
              <a:t>将进门过道扩大，保证入户的舒适性及使用性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2.</a:t>
            </a:r>
            <a:r>
              <a:rPr lang="zh-CN" altLang="en-US" sz="1720" b="0">
                <a:solidFill>
                  <a:srgbClr val="FF0000"/>
                </a:solidFill>
                <a:ea typeface="微软雅黑" panose="020B0503020204020204" pitchFamily="34" charset="-122"/>
              </a:rPr>
              <a:t>将客厅与外阳台打通，使空间更加大气，通透性好</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3.</a:t>
            </a:r>
            <a:r>
              <a:rPr lang="zh-CN" altLang="en-US" sz="1720" b="0">
                <a:solidFill>
                  <a:srgbClr val="FF0000"/>
                </a:solidFill>
                <a:ea typeface="微软雅黑" panose="020B0503020204020204" pitchFamily="34" charset="-122"/>
              </a:rPr>
              <a:t>保留了原生活阳台利用了一部分次卫生间的空间，将冰箱嵌</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   入，整体性与实用性得以提高</a:t>
            </a:r>
            <a:endParaRPr lang="zh-CN" altLang="en-US"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4.</a:t>
            </a:r>
            <a:r>
              <a:rPr lang="zh-CN" altLang="en-US" sz="1720" b="0">
                <a:solidFill>
                  <a:srgbClr val="FF0000"/>
                </a:solidFill>
                <a:ea typeface="微软雅黑" panose="020B0503020204020204" pitchFamily="34" charset="-122"/>
              </a:rPr>
              <a:t>将主卧室与北向小房间联通，做成一个大套间，有卫生</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   间，有衣帽间，提高主人居住的舒适性</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a:p>
            <a:pPr indent="0"/>
            <a:r>
              <a:rPr lang="en-US" altLang="zh-CN" sz="1720" b="0">
                <a:solidFill>
                  <a:srgbClr val="FF0000"/>
                </a:solidFill>
                <a:ea typeface="微软雅黑" panose="020B0503020204020204" pitchFamily="34" charset="-122"/>
              </a:rPr>
              <a:t>5.</a:t>
            </a:r>
            <a:r>
              <a:rPr lang="zh-CN" altLang="en-US" sz="1720" b="0">
                <a:solidFill>
                  <a:srgbClr val="FF0000"/>
                </a:solidFill>
                <a:ea typeface="微软雅黑" panose="020B0503020204020204" pitchFamily="34" charset="-122"/>
              </a:rPr>
              <a:t>将靠南的三个较大较舒服的房间做成卧室，将朝北的小房间做</a:t>
            </a:r>
            <a:endParaRPr lang="zh-CN" altLang="en-US" sz="1720" b="0">
              <a:solidFill>
                <a:srgbClr val="FF0000"/>
              </a:solidFill>
              <a:ea typeface="微软雅黑" panose="020B0503020204020204" pitchFamily="34" charset="-122"/>
            </a:endParaRPr>
          </a:p>
          <a:p>
            <a:pPr indent="0"/>
            <a:r>
              <a:rPr lang="zh-CN" altLang="en-US" sz="1720" b="0">
                <a:solidFill>
                  <a:srgbClr val="FF0000"/>
                </a:solidFill>
                <a:ea typeface="微软雅黑" panose="020B0503020204020204" pitchFamily="34" charset="-122"/>
              </a:rPr>
              <a:t>   成 书房兼客房</a:t>
            </a:r>
            <a:r>
              <a:rPr lang="en-US" altLang="zh-CN" sz="1720" b="0">
                <a:solidFill>
                  <a:srgbClr val="FF0000"/>
                </a:solidFill>
                <a:ea typeface="微软雅黑" panose="020B0503020204020204" pitchFamily="34" charset="-122"/>
              </a:rPr>
              <a:t>.</a:t>
            </a:r>
            <a:endParaRPr lang="en-US" altLang="zh-CN" sz="1720" b="0">
              <a:solidFill>
                <a:srgbClr val="FF0000"/>
              </a:solidFill>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34316" y="3870539"/>
            <a:ext cx="5533390" cy="523240"/>
          </a:xfrm>
          <a:prstGeom prst="rect">
            <a:avLst/>
          </a:prstGeom>
          <a:noFill/>
        </p:spPr>
        <p:txBody>
          <a:bodyPr wrap="none" rtlCol="0">
            <a:spAutoFit/>
          </a:bodyPr>
          <a:lstStyle/>
          <a:p>
            <a:pPr algn="ctr"/>
            <a:r>
              <a:rPr lang="en-US" altLang="zh-CN" sz="281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Concept Reporting </a:t>
            </a:r>
            <a:r>
              <a:rPr lang="en-US" altLang="zh-CN" sz="2810" dirty="0" err="1"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Programme</a:t>
            </a:r>
            <a:endParaRPr lang="zh-CN" altLang="en-US" sz="281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sp>
        <p:nvSpPr>
          <p:cNvPr id="16" name="文本框 15"/>
          <p:cNvSpPr txBox="1"/>
          <p:nvPr/>
        </p:nvSpPr>
        <p:spPr>
          <a:xfrm>
            <a:off x="6205728" y="3870245"/>
            <a:ext cx="3789551" cy="808990"/>
          </a:xfrm>
          <a:prstGeom prst="rect">
            <a:avLst/>
          </a:prstGeom>
          <a:noFill/>
        </p:spPr>
        <p:txBody>
          <a:bodyPr wrap="square" rtlCol="0">
            <a:spAutoFit/>
          </a:bodyPr>
          <a:p>
            <a:pPr>
              <a:lnSpc>
                <a:spcPts val="2000"/>
              </a:lnSpc>
            </a:pPr>
            <a:r>
              <a:rPr lang="en-US" altLang="zh-CN" sz="1685"/>
              <a:t>       </a:t>
            </a:r>
            <a:r>
              <a:rPr lang="zh-CN" sz="2110">
                <a:solidFill>
                  <a:srgbClr val="BC770B"/>
                </a:solidFill>
                <a:latin typeface="TWCGIT+SimSun"/>
                <a:sym typeface="+mn-ea"/>
              </a:rPr>
              <a:t>山光悦鸟性，潭影空人心</a:t>
            </a:r>
            <a:r>
              <a:rPr lang="zh-CN" sz="1685">
                <a:solidFill>
                  <a:srgbClr val="BC770B"/>
                </a:solidFill>
                <a:latin typeface="TWCGIT+SimSun"/>
                <a:sym typeface="+mn-ea"/>
              </a:rPr>
              <a:t>。</a:t>
            </a:r>
            <a:endParaRPr lang="zh-CN" sz="1685">
              <a:solidFill>
                <a:srgbClr val="BC770B"/>
              </a:solidFill>
              <a:latin typeface="TWCGIT+SimSun"/>
            </a:endParaRPr>
          </a:p>
          <a:p>
            <a:pPr>
              <a:lnSpc>
                <a:spcPts val="2000"/>
              </a:lnSpc>
              <a:spcBef>
                <a:spcPts val="1600"/>
              </a:spcBef>
            </a:pPr>
            <a:r>
              <a:rPr lang="zh-CN" sz="1685">
                <a:solidFill>
                  <a:srgbClr val="BC770B"/>
                </a:solidFill>
                <a:latin typeface="TWCGIT+SimSun"/>
                <a:sym typeface="+mn-ea"/>
              </a:rPr>
              <a:t>  </a:t>
            </a:r>
            <a:r>
              <a:rPr lang="zh-CN" sz="2110">
                <a:solidFill>
                  <a:srgbClr val="BC770B"/>
                </a:solidFill>
                <a:latin typeface="TWCGIT+SimSun"/>
                <a:sym typeface="+mn-ea"/>
              </a:rPr>
              <a:t>万籁此俱寂，但余钟磬声。</a:t>
            </a:r>
            <a:endParaRPr lang="zh-CN" altLang="en-US" sz="2110">
              <a:solidFill>
                <a:srgbClr val="BC770B"/>
              </a:solidFill>
              <a:latin typeface="TWCGIT+SimSun"/>
              <a:ea typeface="微软雅黑" panose="020B0503020204020204" pitchFamily="34" charset="-122"/>
              <a:cs typeface="微软雅黑" panose="020B0503020204020204" pitchFamily="34" charset="-122"/>
              <a:sym typeface="+mn-ea"/>
            </a:endParaRPr>
          </a:p>
        </p:txBody>
      </p:sp>
      <p:sp>
        <p:nvSpPr>
          <p:cNvPr id="34" name="文本框 33"/>
          <p:cNvSpPr txBox="1"/>
          <p:nvPr/>
        </p:nvSpPr>
        <p:spPr>
          <a:xfrm>
            <a:off x="865505" y="82550"/>
            <a:ext cx="8423910" cy="654050"/>
          </a:xfrm>
          <a:prstGeom prst="rect">
            <a:avLst/>
          </a:prstGeom>
          <a:noFill/>
        </p:spPr>
        <p:txBody>
          <a:bodyPr wrap="square" rtlCol="0" anchor="t">
            <a:spAutoFit/>
          </a:bodyPr>
          <a:p>
            <a:pPr algn="l" eaLnBrk="0" hangingPunct="0"/>
            <a:r>
              <a:rPr lang="en-US" altLang="zh-CN" sz="3655" dirty="0" smtClean="0">
                <a:solidFill>
                  <a:schemeClr val="bg1">
                    <a:lumMod val="65000"/>
                  </a:schemeClr>
                </a:solidFill>
                <a:latin typeface="微软雅黑" panose="020B0503020204020204" pitchFamily="34" charset="-122"/>
                <a:ea typeface="微软雅黑" panose="020B0503020204020204" pitchFamily="34" charset="-122"/>
                <a:sym typeface="+mn-ea"/>
              </a:rPr>
              <a:t>Thematic analysis </a:t>
            </a:r>
            <a:r>
              <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rPr>
              <a:t>主题分析</a:t>
            </a:r>
            <a:endPar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endParaRPr>
          </a:p>
        </p:txBody>
      </p:sp>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1746" name="TextBox 1"/>
          <p:cNvSpPr txBox="1"/>
          <p:nvPr/>
        </p:nvSpPr>
        <p:spPr>
          <a:xfrm>
            <a:off x="1953708" y="1760292"/>
            <a:ext cx="12055307" cy="5374005"/>
          </a:xfrm>
          <a:prstGeom prst="rect">
            <a:avLst/>
          </a:prstGeom>
          <a:noFill/>
          <a:ln w="9525">
            <a:noFill/>
          </a:ln>
          <a:extLst>
            <a:ext uri="{909E8E84-426E-40DD-AFC4-6F175D3DCCD1}">
              <a14:hiddenFill xmlns:a14="http://schemas.microsoft.com/office/drawing/2010/main">
                <a:solidFill>
                  <a:schemeClr val="bg1">
                    <a:lumMod val="65000"/>
                  </a:schemeClr>
                </a:solidFill>
              </a14:hiddenFill>
            </a:ext>
          </a:extLst>
        </p:spPr>
        <p:txBody>
          <a:bodyPr wrap="square" anchor="t">
            <a:spAutoFit/>
          </a:bodyPr>
          <a:p>
            <a:pPr algn="ctr"/>
            <a:r>
              <a:rPr lang="zh-CN" altLang="en-US" sz="2810" dirty="0">
                <a:latin typeface="微软雅黑" panose="020B0503020204020204" pitchFamily="34" charset="-122"/>
                <a:ea typeface="微软雅黑" panose="020B0503020204020204" pitchFamily="34" charset="-122"/>
                <a:cs typeface="微软雅黑" panose="020B0503020204020204" pitchFamily="34" charset="-122"/>
              </a:rPr>
              <a:t>现代轻奢</a:t>
            </a:r>
            <a:endParaRPr lang="zh-CN" altLang="en-US" sz="2810"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97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197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70" dirty="0"/>
              <a:t>所谓轻奢，实际上是以极致简约风格为基础，通过一些精致的软装元素来凸显质感，同时也浓缩着意想不到的功能与细节，从而彰显了一种高品质的生活方式。在色彩选择上，轻奢风格一般会选用带有高级感的中性色，诸如驼色、象牙白、奶咖、黑色及碳灰色，来演绎一种“低调的奢华”，令空间质感更为饱满。</a:t>
            </a:r>
            <a:endParaRPr lang="en-US" altLang="zh-CN" sz="1970" dirty="0"/>
          </a:p>
          <a:p>
            <a:endParaRPr lang="en-US" altLang="zh-CN" sz="1970" b="1" dirty="0">
              <a:latin typeface="David" panose="020E0502060401010101" charset="0"/>
              <a:ea typeface="宋体" panose="02010600030101010101" pitchFamily="2" charset="-122"/>
              <a:cs typeface="David" panose="020E0502060401010101" charset="0"/>
            </a:endParaRPr>
          </a:p>
          <a:p>
            <a:pPr>
              <a:lnSpc>
                <a:spcPct val="130000"/>
              </a:lnSpc>
            </a:pPr>
            <a:r>
              <a:rPr lang="en-US" altLang="zh-CN" sz="1970" b="1" dirty="0">
                <a:latin typeface="David" panose="020E0502060401010101" charset="0"/>
                <a:ea typeface="宋体" panose="02010600030101010101" pitchFamily="2" charset="-122"/>
                <a:cs typeface="David" panose="020E0502060401010101" charset="0"/>
              </a:rPr>
              <a:t>    The so-called light luxury is actually based on extremely simple style, highlighting the texture through some delicate soft clothing elements, and at the same time concentrating unexpected functions and details, thus demonstrating a high-quality lifestyle.  In color selection, the light luxury style will generally choose neutral colors with high-level feeling, such as camel color, ivory white, milky coffee, black and carbon gray, to deduce a "low-key luxury" and make the space feel fuller.</a:t>
            </a:r>
            <a:endParaRPr lang="en-US" altLang="zh-CN" sz="1970" b="1" dirty="0">
              <a:latin typeface="David" panose="020E0502060401010101" charset="0"/>
              <a:ea typeface="宋体" panose="02010600030101010101" pitchFamily="2" charset="-122"/>
              <a:cs typeface="David" panose="020E0502060401010101" charset="0"/>
            </a:endParaRPr>
          </a:p>
          <a:p>
            <a:endParaRPr lang="zh-CN" altLang="en-US" sz="1970" dirty="0">
              <a:latin typeface="David" panose="020E0502060401010101" charset="0"/>
              <a:ea typeface="宋体" panose="02010600030101010101" pitchFamily="2" charset="-122"/>
              <a:cs typeface="David" panose="020E0502060401010101" charset="0"/>
            </a:endParaRPr>
          </a:p>
          <a:p>
            <a:pPr algn="ctr"/>
            <a:r>
              <a:rPr lang="en-US" altLang="zh-CN" sz="3375" dirty="0">
                <a:latin typeface="David" panose="020E0502060401010101" charset="0"/>
                <a:ea typeface="宋体" panose="02010600030101010101" pitchFamily="2" charset="-122"/>
                <a:cs typeface="David" panose="020E0502060401010101" charset="0"/>
              </a:rPr>
              <a:t> </a:t>
            </a:r>
            <a:r>
              <a:rPr lang="zh-CN" altLang="en-US" sz="3375" dirty="0">
                <a:latin typeface="David" panose="020E0502060401010101" charset="0"/>
                <a:ea typeface="宋体" panose="02010600030101010101" pitchFamily="2" charset="-122"/>
                <a:cs typeface="David" panose="020E0502060401010101" charset="0"/>
              </a:rPr>
              <a:t> </a:t>
            </a:r>
            <a:endParaRPr lang="zh-CN" altLang="en-US" sz="3375" dirty="0">
              <a:latin typeface="David" panose="020E0502060401010101" charset="0"/>
              <a:ea typeface="David" panose="020E0502060401010101" charset="0"/>
            </a:endParaRPr>
          </a:p>
        </p:txBody>
      </p:sp>
      <p:sp>
        <p:nvSpPr>
          <p:cNvPr id="6" name="文本框 5"/>
          <p:cNvSpPr txBox="1"/>
          <p:nvPr/>
        </p:nvSpPr>
        <p:spPr>
          <a:xfrm>
            <a:off x="865505" y="226060"/>
            <a:ext cx="5623560" cy="654050"/>
          </a:xfrm>
          <a:prstGeom prst="rect">
            <a:avLst/>
          </a:prstGeom>
          <a:noFill/>
        </p:spPr>
        <p:txBody>
          <a:bodyPr wrap="square" rtlCol="0" anchor="t">
            <a:spAutoFit/>
          </a:bodyPr>
          <a:p>
            <a:pPr algn="l" eaLnBrk="0" hangingPunct="0"/>
            <a:r>
              <a:rPr lang="en-US" altLang="zh-CN" sz="3655" dirty="0">
                <a:solidFill>
                  <a:schemeClr val="bg1">
                    <a:lumMod val="65000"/>
                  </a:schemeClr>
                </a:solidFill>
                <a:latin typeface="David" panose="020E0502060401010101" charset="0"/>
                <a:ea typeface="宋体" panose="02010600030101010101" pitchFamily="2" charset="-122"/>
                <a:cs typeface="David" panose="020E0502060401010101" charset="0"/>
                <a:sym typeface="+mn-ea"/>
              </a:rPr>
              <a:t>Style positioning</a:t>
            </a:r>
            <a:r>
              <a:rPr lang="en-US" altLang="zh-CN" sz="3655" dirty="0" smtClean="0">
                <a:solidFill>
                  <a:schemeClr val="bg1">
                    <a:lumMod val="65000"/>
                  </a:schemeClr>
                </a:solidFill>
                <a:latin typeface="微软雅黑" panose="020B0503020204020204" pitchFamily="34" charset="-122"/>
                <a:ea typeface="微软雅黑" panose="020B0503020204020204" pitchFamily="34" charset="-122"/>
                <a:sym typeface="+mn-ea"/>
              </a:rPr>
              <a:t> </a:t>
            </a:r>
            <a:r>
              <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rPr>
              <a:t>风格定位</a:t>
            </a:r>
            <a:endParaRPr lang="zh-CN" altLang="en-US" sz="3655" dirty="0" smtClean="0">
              <a:solidFill>
                <a:schemeClr val="bg1">
                  <a:lumMod val="65000"/>
                </a:schemeClr>
              </a:solidFill>
              <a:latin typeface="微软雅黑" panose="020B0503020204020204" pitchFamily="34" charset="-122"/>
              <a:ea typeface="微软雅黑" panose="020B0503020204020204" pitchFamily="34" charset="-122"/>
              <a:sym typeface="+mn-ea"/>
            </a:endParaRPr>
          </a:p>
        </p:txBody>
      </p:sp>
      <p:sp>
        <p:nvSpPr>
          <p:cNvPr id="35841" name="Line 16"/>
          <p:cNvSpPr/>
          <p:nvPr/>
        </p:nvSpPr>
        <p:spPr>
          <a:xfrm>
            <a:off x="765232" y="768258"/>
            <a:ext cx="14759960" cy="8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t"/>
          <a:p>
            <a:pPr eaLnBrk="0" hangingPunct="0"/>
            <a:endParaRPr lang="zh-CN" altLang="en-US" sz="3655">
              <a:latin typeface="Arial" panose="020B0604020202020204" pitchFamily="34" charset="0"/>
              <a:ea typeface="宋体" panose="02010600030101010101" pitchFamily="2" charset="-122"/>
            </a:endParaRPr>
          </a:p>
        </p:txBody>
      </p:sp>
      <p:sp>
        <p:nvSpPr>
          <p:cNvPr id="2" name="文本框 1"/>
          <p:cNvSpPr txBox="1"/>
          <p:nvPr/>
        </p:nvSpPr>
        <p:spPr>
          <a:xfrm>
            <a:off x="6373216" y="8614779"/>
            <a:ext cx="3543998" cy="350520"/>
          </a:xfrm>
          <a:prstGeom prst="rect">
            <a:avLst/>
          </a:prstGeom>
          <a:noFill/>
        </p:spPr>
        <p:txBody>
          <a:bodyPr wrap="square" rtlCol="0">
            <a:spAutoFit/>
          </a:bodyPr>
          <a:p>
            <a:r>
              <a:rPr lang="zh-CN" altLang="en-US" sz="1685" dirty="0">
                <a:solidFill>
                  <a:srgbClr val="808080"/>
                </a:solidFill>
                <a:latin typeface="微软雅黑" panose="020B0503020204020204" pitchFamily="34" charset="-122"/>
                <a:ea typeface="仿宋" panose="02010609060101010101" pitchFamily="49" charset="-122"/>
                <a:sym typeface="+mn-ea"/>
              </a:rPr>
              <a:t>【北大理想家园</a:t>
            </a:r>
            <a:r>
              <a:rPr lang="en-US" altLang="zh-CN" sz="1685" dirty="0">
                <a:solidFill>
                  <a:srgbClr val="808080"/>
                </a:solidFill>
                <a:latin typeface="微软雅黑" panose="020B0503020204020204" pitchFamily="34" charset="-122"/>
                <a:ea typeface="仿宋" panose="02010609060101010101" pitchFamily="49" charset="-122"/>
                <a:sym typeface="+mn-ea"/>
              </a:rPr>
              <a:t>26</a:t>
            </a:r>
            <a:r>
              <a:rPr lang="zh-CN" altLang="en-US" sz="1685" dirty="0">
                <a:solidFill>
                  <a:srgbClr val="808080"/>
                </a:solidFill>
                <a:latin typeface="微软雅黑" panose="020B0503020204020204" pitchFamily="34" charset="-122"/>
                <a:ea typeface="仿宋" panose="02010609060101010101" pitchFamily="49" charset="-122"/>
                <a:sym typeface="+mn-ea"/>
              </a:rPr>
              <a:t>栋概念设计</a:t>
            </a:r>
            <a:r>
              <a:rPr lang="zh-CN" altLang="en-US" sz="1685" dirty="0">
                <a:solidFill>
                  <a:srgbClr val="808080"/>
                </a:solidFill>
                <a:latin typeface="微软雅黑" panose="020B0503020204020204" pitchFamily="34" charset="-122"/>
                <a:ea typeface="仿宋" panose="02010609060101010101" pitchFamily="49" charset="-122"/>
                <a:sym typeface="+mn-ea"/>
              </a:rPr>
              <a:t>】</a:t>
            </a:r>
            <a:endParaRPr lang="zh-CN" altLang="en-US" sz="1685">
              <a:solidFill>
                <a:schemeClr val="bg1">
                  <a:lumMod val="65000"/>
                </a:schemeClr>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OC_GUID" val="{ac79a910-2ebc-477e-a0eb-d89c0104f5e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4201</Words>
  <Application>WPS 演示</Application>
  <PresentationFormat>自定义</PresentationFormat>
  <Paragraphs>228</Paragraphs>
  <Slides>36</Slides>
  <Notes>116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微软雅黑</vt:lpstr>
      <vt:lpstr>方正粗宋简体</vt:lpstr>
      <vt:lpstr>Times New Roman</vt:lpstr>
      <vt:lpstr>仿宋</vt:lpstr>
      <vt:lpstr>TWCGIT+SimSun</vt:lpstr>
      <vt:lpstr>AMGDT</vt:lpstr>
      <vt:lpstr>David</vt:lpstr>
      <vt:lpstr>AmdtSymbols</vt:lpstr>
      <vt:lpstr>HanWangGSolid06cut1</vt:lpstr>
      <vt:lpstr>PMingLiU-ExtB</vt:lpstr>
      <vt:lpstr>Arial Unicode MS</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正楷装饰</cp:lastModifiedBy>
  <cp:revision>765</cp:revision>
  <dcterms:created xsi:type="dcterms:W3CDTF">2017-01-09T02:05:00Z</dcterms:created>
  <dcterms:modified xsi:type="dcterms:W3CDTF">2019-06-23T03:23:42Z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